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1" r:id="rId2"/>
    <p:sldId id="858" r:id="rId3"/>
    <p:sldId id="859" r:id="rId4"/>
    <p:sldId id="860" r:id="rId5"/>
    <p:sldId id="810" r:id="rId6"/>
    <p:sldId id="862" r:id="rId7"/>
    <p:sldId id="861" r:id="rId8"/>
    <p:sldId id="863" r:id="rId9"/>
    <p:sldId id="866" r:id="rId10"/>
    <p:sldId id="864" r:id="rId11"/>
    <p:sldId id="867" r:id="rId12"/>
    <p:sldId id="868" r:id="rId13"/>
    <p:sldId id="869" r:id="rId14"/>
    <p:sldId id="870" r:id="rId15"/>
    <p:sldId id="871" r:id="rId16"/>
    <p:sldId id="872" r:id="rId17"/>
    <p:sldId id="874" r:id="rId18"/>
    <p:sldId id="873" r:id="rId19"/>
    <p:sldId id="875" r:id="rId20"/>
    <p:sldId id="876" r:id="rId21"/>
    <p:sldId id="877" r:id="rId22"/>
    <p:sldId id="879" r:id="rId23"/>
    <p:sldId id="880" r:id="rId24"/>
    <p:sldId id="881" r:id="rId25"/>
    <p:sldId id="884" r:id="rId26"/>
    <p:sldId id="883" r:id="rId27"/>
    <p:sldId id="882" r:id="rId28"/>
    <p:sldId id="836" r:id="rId29"/>
    <p:sldId id="885" r:id="rId30"/>
    <p:sldId id="886" r:id="rId31"/>
    <p:sldId id="887" r:id="rId32"/>
    <p:sldId id="816" r:id="rId33"/>
    <p:sldId id="888" r:id="rId34"/>
    <p:sldId id="893" r:id="rId35"/>
    <p:sldId id="889" r:id="rId36"/>
    <p:sldId id="892" r:id="rId37"/>
    <p:sldId id="894" r:id="rId38"/>
    <p:sldId id="890" r:id="rId39"/>
    <p:sldId id="891" r:id="rId40"/>
  </p:sldIdLst>
  <p:sldSz cx="8997950" cy="6838950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09" userDrawn="1">
          <p15:clr>
            <a:srgbClr val="A4A3A4"/>
          </p15:clr>
        </p15:guide>
        <p15:guide id="2" pos="2811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2C700"/>
    <a:srgbClr val="FFAF1D"/>
    <a:srgbClr val="C05B2D"/>
    <a:srgbClr val="BEF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4604"/>
  </p:normalViewPr>
  <p:slideViewPr>
    <p:cSldViewPr snapToGrid="0" snapToObjects="1">
      <p:cViewPr>
        <p:scale>
          <a:sx n="60" d="100"/>
          <a:sy n="60" d="100"/>
        </p:scale>
        <p:origin x="-1710" y="-384"/>
      </p:cViewPr>
      <p:guideLst>
        <p:guide orient="horz" pos="2109"/>
        <p:guide pos="28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396"/>
    </p:cViewPr>
  </p:sorterViewPr>
  <p:notesViewPr>
    <p:cSldViewPr snapToGrid="0" snapToObjects="1">
      <p:cViewPr varScale="1">
        <p:scale>
          <a:sx n="75" d="100"/>
          <a:sy n="75" d="100"/>
        </p:scale>
        <p:origin x="3504" y="1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20000"/>
              </a:spcBef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fld id="{24FAA196-9550-6A4F-8913-94716AF71A0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0662163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20000"/>
              </a:spcBef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73163" y="685800"/>
            <a:ext cx="451167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20000"/>
              </a:spcBef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defRPr sz="1200" smtClean="0"/>
            </a:lvl1pPr>
          </a:lstStyle>
          <a:p>
            <a:pPr>
              <a:defRPr/>
            </a:pPr>
            <a:fld id="{C8062744-E17A-394C-A529-51A328A8B1B0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24391359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err="1"/>
              <a:t>Good</a:t>
            </a:r>
            <a:r>
              <a:rPr lang="pt-BR" dirty="0"/>
              <a:t> </a:t>
            </a:r>
            <a:r>
              <a:rPr lang="pt-BR" dirty="0" err="1"/>
              <a:t>afternon</a:t>
            </a:r>
            <a:r>
              <a:rPr lang="pt-BR" dirty="0"/>
              <a:t> </a:t>
            </a:r>
            <a:r>
              <a:rPr lang="pt-BR" dirty="0" err="1"/>
              <a:t>everyone</a:t>
            </a:r>
            <a:r>
              <a:rPr lang="pt-BR" dirty="0"/>
              <a:t>,</a:t>
            </a:r>
          </a:p>
          <a:p>
            <a:endParaRPr lang="pt-BR" dirty="0"/>
          </a:p>
          <a:p>
            <a:r>
              <a:rPr lang="pt-BR" dirty="0" err="1"/>
              <a:t>My</a:t>
            </a:r>
            <a:r>
              <a:rPr lang="pt-BR" dirty="0"/>
              <a:t> </a:t>
            </a:r>
            <a:r>
              <a:rPr lang="pt-BR" dirty="0" err="1"/>
              <a:t>name</a:t>
            </a:r>
            <a:r>
              <a:rPr lang="pt-BR" dirty="0"/>
              <a:t> </a:t>
            </a:r>
            <a:r>
              <a:rPr lang="pt-BR" dirty="0" err="1"/>
              <a:t>is</a:t>
            </a:r>
            <a:r>
              <a:rPr lang="pt-BR" dirty="0"/>
              <a:t> </a:t>
            </a:r>
            <a:r>
              <a:rPr lang="pt-BR" dirty="0" err="1"/>
              <a:t>Luis</a:t>
            </a:r>
            <a:r>
              <a:rPr lang="pt-BR" dirty="0"/>
              <a:t>, </a:t>
            </a:r>
            <a:r>
              <a:rPr lang="pt-BR" dirty="0" err="1"/>
              <a:t>I</a:t>
            </a:r>
            <a:r>
              <a:rPr lang="pt-BR" dirty="0"/>
              <a:t> </a:t>
            </a:r>
            <a:r>
              <a:rPr lang="pt-BR" dirty="0" err="1"/>
              <a:t>am</a:t>
            </a:r>
            <a:r>
              <a:rPr lang="pt-BR" dirty="0"/>
              <a:t> a PhD </a:t>
            </a:r>
            <a:r>
              <a:rPr lang="pt-BR" dirty="0" err="1"/>
              <a:t>student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ONERA,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French</a:t>
            </a:r>
            <a:r>
              <a:rPr lang="pt-BR" dirty="0"/>
              <a:t> </a:t>
            </a:r>
            <a:r>
              <a:rPr lang="pt-BR" dirty="0" err="1"/>
              <a:t>Aerospace</a:t>
            </a:r>
            <a:r>
              <a:rPr lang="pt-BR" dirty="0"/>
              <a:t> Lab.</a:t>
            </a:r>
          </a:p>
          <a:p>
            <a:endParaRPr lang="pt-BR" dirty="0"/>
          </a:p>
          <a:p>
            <a:r>
              <a:rPr lang="pt-BR" dirty="0" err="1"/>
              <a:t>I</a:t>
            </a:r>
            <a:r>
              <a:rPr lang="pt-BR" dirty="0"/>
              <a:t> </a:t>
            </a:r>
            <a:r>
              <a:rPr lang="pt-BR" dirty="0" err="1"/>
              <a:t>work</a:t>
            </a:r>
            <a:r>
              <a:rPr lang="pt-BR" dirty="0"/>
              <a:t> in </a:t>
            </a:r>
            <a:r>
              <a:rPr lang="pt-BR" dirty="0" err="1"/>
              <a:t>collaboration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my</a:t>
            </a:r>
            <a:r>
              <a:rPr lang="pt-BR" dirty="0"/>
              <a:t> </a:t>
            </a:r>
            <a:r>
              <a:rPr lang="pt-BR" dirty="0" err="1"/>
              <a:t>advisors</a:t>
            </a:r>
            <a:r>
              <a:rPr lang="pt-BR" dirty="0"/>
              <a:t> Olivier </a:t>
            </a:r>
            <a:r>
              <a:rPr lang="pt-BR" dirty="0" err="1"/>
              <a:t>Marquet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ONERA,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Angelo</a:t>
            </a:r>
            <a:r>
              <a:rPr lang="pt-BR" dirty="0"/>
              <a:t> </a:t>
            </a:r>
            <a:r>
              <a:rPr lang="pt-BR" dirty="0" err="1"/>
              <a:t>Iollo</a:t>
            </a:r>
            <a:r>
              <a:rPr lang="pt-BR" dirty="0"/>
              <a:t> </a:t>
            </a:r>
            <a:r>
              <a:rPr lang="pt-BR" dirty="0" err="1"/>
              <a:t>and</a:t>
            </a:r>
            <a:r>
              <a:rPr lang="pt-BR" dirty="0"/>
              <a:t> Michel </a:t>
            </a:r>
            <a:r>
              <a:rPr lang="pt-BR" dirty="0" err="1"/>
              <a:t>Bergmann</a:t>
            </a:r>
            <a:r>
              <a:rPr lang="pt-BR" dirty="0"/>
              <a:t> </a:t>
            </a:r>
            <a:r>
              <a:rPr lang="pt-BR" dirty="0" err="1"/>
              <a:t>from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University</a:t>
            </a:r>
            <a:r>
              <a:rPr lang="pt-BR" dirty="0"/>
              <a:t> </a:t>
            </a:r>
            <a:r>
              <a:rPr lang="pt-BR" dirty="0" err="1"/>
              <a:t>of</a:t>
            </a:r>
            <a:r>
              <a:rPr lang="pt-BR" dirty="0"/>
              <a:t> Bordeaux.</a:t>
            </a:r>
          </a:p>
          <a:p>
            <a:endParaRPr lang="pt-BR" dirty="0"/>
          </a:p>
          <a:p>
            <a:r>
              <a:rPr lang="pt-BR" dirty="0" err="1"/>
              <a:t>My</a:t>
            </a:r>
            <a:r>
              <a:rPr lang="pt-BR" dirty="0"/>
              <a:t> PhD </a:t>
            </a:r>
            <a:r>
              <a:rPr lang="pt-BR" dirty="0" err="1"/>
              <a:t>subject</a:t>
            </a:r>
            <a:r>
              <a:rPr lang="pt-BR" dirty="0"/>
              <a:t> </a:t>
            </a:r>
            <a:r>
              <a:rPr lang="pt-BR" dirty="0" err="1"/>
              <a:t>deals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flapping</a:t>
            </a:r>
            <a:r>
              <a:rPr lang="pt-BR" dirty="0"/>
              <a:t> </a:t>
            </a:r>
            <a:r>
              <a:rPr lang="pt-BR" dirty="0" err="1"/>
              <a:t>propulsion</a:t>
            </a:r>
            <a:r>
              <a:rPr lang="pt-BR" dirty="0"/>
              <a:t>:</a:t>
            </a:r>
          </a:p>
          <a:p>
            <a:r>
              <a:rPr lang="pt-BR" dirty="0" err="1"/>
              <a:t>Investigating</a:t>
            </a:r>
            <a:r>
              <a:rPr lang="pt-BR" dirty="0"/>
              <a:t> </a:t>
            </a:r>
            <a:r>
              <a:rPr lang="pt-BR" dirty="0" err="1"/>
              <a:t>the</a:t>
            </a:r>
            <a:r>
              <a:rPr lang="pt-BR" dirty="0"/>
              <a:t> </a:t>
            </a:r>
            <a:r>
              <a:rPr lang="pt-BR" dirty="0" err="1"/>
              <a:t>flow</a:t>
            </a:r>
            <a:r>
              <a:rPr lang="pt-BR" dirty="0"/>
              <a:t> </a:t>
            </a:r>
            <a:r>
              <a:rPr lang="pt-BR" dirty="0" err="1"/>
              <a:t>originated</a:t>
            </a:r>
            <a:r>
              <a:rPr lang="pt-BR" dirty="0"/>
              <a:t> </a:t>
            </a:r>
            <a:r>
              <a:rPr lang="pt-BR" dirty="0" err="1"/>
              <a:t>by</a:t>
            </a:r>
            <a:r>
              <a:rPr lang="pt-BR" dirty="0"/>
              <a:t> a </a:t>
            </a:r>
            <a:r>
              <a:rPr lang="pt-BR" dirty="0" err="1"/>
              <a:t>structure</a:t>
            </a:r>
            <a:r>
              <a:rPr lang="pt-BR" dirty="0"/>
              <a:t> </a:t>
            </a:r>
            <a:r>
              <a:rPr lang="pt-BR" dirty="0" err="1"/>
              <a:t>motion</a:t>
            </a:r>
            <a:endParaRPr lang="pt-BR" dirty="0"/>
          </a:p>
          <a:p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/>
              <a:t>how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structure</a:t>
            </a:r>
            <a:r>
              <a:rPr lang="pt-BR" dirty="0"/>
              <a:t> </a:t>
            </a:r>
            <a:r>
              <a:rPr lang="pt-BR" dirty="0" err="1"/>
              <a:t>further</a:t>
            </a:r>
            <a:r>
              <a:rPr lang="pt-BR" dirty="0"/>
              <a:t> </a:t>
            </a:r>
            <a:r>
              <a:rPr lang="pt-BR" dirty="0" err="1"/>
              <a:t>interact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this</a:t>
            </a:r>
            <a:r>
              <a:rPr lang="pt-BR" dirty="0"/>
              <a:t> </a:t>
            </a:r>
            <a:r>
              <a:rPr lang="pt-BR" dirty="0" err="1"/>
              <a:t>fluid</a:t>
            </a:r>
            <a:r>
              <a:rPr lang="pt-BR" dirty="0"/>
              <a:t> </a:t>
            </a:r>
            <a:r>
              <a:rPr lang="pt-BR" dirty="0" err="1"/>
              <a:t>flow</a:t>
            </a:r>
            <a:endParaRPr lang="pt-BR" dirty="0"/>
          </a:p>
          <a:p>
            <a:endParaRPr lang="pt-BR" dirty="0"/>
          </a:p>
          <a:p>
            <a:r>
              <a:rPr lang="pt-BR" dirty="0" err="1"/>
              <a:t>Todays</a:t>
            </a:r>
            <a:r>
              <a:rPr lang="pt-BR" dirty="0"/>
              <a:t> </a:t>
            </a:r>
            <a:r>
              <a:rPr lang="pt-BR" dirty="0" err="1"/>
              <a:t>talk</a:t>
            </a:r>
            <a:r>
              <a:rPr lang="pt-BR" dirty="0"/>
              <a:t> </a:t>
            </a:r>
            <a:r>
              <a:rPr lang="pt-BR" dirty="0" err="1"/>
              <a:t>specifically</a:t>
            </a:r>
            <a:r>
              <a:rPr lang="pt-BR" dirty="0"/>
              <a:t> </a:t>
            </a:r>
            <a:r>
              <a:rPr lang="pt-BR" dirty="0" err="1"/>
              <a:t>deals</a:t>
            </a:r>
            <a:r>
              <a:rPr lang="pt-BR" dirty="0"/>
              <a:t> </a:t>
            </a:r>
            <a:r>
              <a:rPr lang="pt-BR" dirty="0" err="1"/>
              <a:t>with</a:t>
            </a:r>
            <a:r>
              <a:rPr lang="pt-BR" dirty="0"/>
              <a:t> </a:t>
            </a:r>
            <a:r>
              <a:rPr lang="pt-BR" dirty="0" err="1"/>
              <a:t>flow</a:t>
            </a:r>
            <a:r>
              <a:rPr lang="pt-BR" dirty="0"/>
              <a:t> </a:t>
            </a:r>
            <a:r>
              <a:rPr lang="pt-BR" dirty="0" err="1"/>
              <a:t>symmetry</a:t>
            </a:r>
            <a:r>
              <a:rPr lang="pt-BR" dirty="0"/>
              <a:t> </a:t>
            </a:r>
            <a:r>
              <a:rPr lang="pt-BR" dirty="0" err="1"/>
              <a:t>breaking</a:t>
            </a:r>
            <a:r>
              <a:rPr lang="pt-BR" dirty="0"/>
              <a:t> </a:t>
            </a:r>
            <a:r>
              <a:rPr lang="pt-BR" dirty="0" err="1"/>
              <a:t>that</a:t>
            </a:r>
            <a:r>
              <a:rPr lang="pt-BR" dirty="0"/>
              <a:t> </a:t>
            </a:r>
            <a:r>
              <a:rPr lang="pt-BR" dirty="0" err="1"/>
              <a:t>originates</a:t>
            </a:r>
            <a:r>
              <a:rPr lang="pt-BR" dirty="0"/>
              <a:t> </a:t>
            </a:r>
            <a:r>
              <a:rPr lang="pt-BR" dirty="0" err="1"/>
              <a:t>propulsion</a:t>
            </a:r>
            <a:r>
              <a:rPr lang="pt-BR" dirty="0"/>
              <a:t> for </a:t>
            </a:r>
            <a:r>
              <a:rPr lang="pt-BR" dirty="0" err="1"/>
              <a:t>vertically</a:t>
            </a:r>
            <a:r>
              <a:rPr lang="pt-BR" dirty="0"/>
              <a:t> </a:t>
            </a:r>
            <a:r>
              <a:rPr lang="pt-BR" dirty="0" err="1"/>
              <a:t>flapping</a:t>
            </a:r>
            <a:r>
              <a:rPr lang="pt-BR" dirty="0"/>
              <a:t> </a:t>
            </a:r>
            <a:r>
              <a:rPr lang="pt-BR" dirty="0" err="1"/>
              <a:t>foils</a:t>
            </a:r>
            <a:r>
              <a:rPr lang="pt-BR" dirty="0"/>
              <a:t>.</a:t>
            </a: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2587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Different</a:t>
            </a:r>
            <a:r>
              <a:rPr lang="fr-FR" baseline="0" dirty="0" smtClean="0"/>
              <a:t> modes for propulsion: </a:t>
            </a:r>
            <a:r>
              <a:rPr lang="fr-FR" baseline="0" dirty="0" err="1" smtClean="0"/>
              <a:t>rotating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wings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fixed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wings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flapping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wings</a:t>
            </a:r>
            <a:r>
              <a:rPr lang="fr-FR" baseline="0" dirty="0" smtClean="0"/>
              <a:t>.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6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665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66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66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66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665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3766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9504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 DEUX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7950" cy="683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74688" y="2124075"/>
            <a:ext cx="7648575" cy="146685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000" b="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49375" y="3875088"/>
            <a:ext cx="6299200" cy="17478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</p:spTree>
    <p:extLst>
      <p:ext uri="{BB962C8B-B14F-4D97-AF65-F5344CB8AC3E}">
        <p14:creationId xmlns:p14="http://schemas.microsoft.com/office/powerpoint/2010/main" val="91170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8535" y="1547266"/>
            <a:ext cx="8244000" cy="4536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38F80-5FDB-CC49-9A09-EA3DC78F83E1}" type="slidenum">
              <a:rPr lang="fr-FR" altLang="fr-FR"/>
              <a:pPr>
                <a:defRPr/>
              </a:pPr>
              <a:t>‹N°›</a:t>
            </a:fld>
            <a:endParaRPr lang="fr-FR" altLang="fr-FR" dirty="0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" altLang="fr-FR" dirty="0"/>
              <a:t>L. H. </a:t>
            </a:r>
            <a:r>
              <a:rPr lang="fr" altLang="fr-FR" dirty="0" err="1"/>
              <a:t>Benetti</a:t>
            </a:r>
            <a:r>
              <a:rPr lang="fr" altLang="fr-FR" dirty="0"/>
              <a:t> Ramos –</a:t>
            </a:r>
            <a:r>
              <a:rPr lang="fr" altLang="fr-FR" dirty="0" err="1"/>
              <a:t>Symmetry</a:t>
            </a:r>
            <a:r>
              <a:rPr lang="fr" altLang="fr-FR" dirty="0"/>
              <a:t> </a:t>
            </a:r>
            <a:r>
              <a:rPr lang="fr" altLang="fr-FR" dirty="0" err="1"/>
              <a:t>breaking</a:t>
            </a:r>
            <a:r>
              <a:rPr lang="fr" altLang="fr-FR" dirty="0"/>
              <a:t> and propulsion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1198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8" descr="Fond BLEU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9"/>
          <a:stretch>
            <a:fillRect/>
          </a:stretch>
        </p:blipFill>
        <p:spPr bwMode="auto">
          <a:xfrm>
            <a:off x="1588" y="0"/>
            <a:ext cx="8996362" cy="642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>
          <a:xfrm>
            <a:off x="670560" y="1700530"/>
            <a:ext cx="7648575" cy="1358900"/>
          </a:xfrm>
        </p:spPr>
        <p:txBody>
          <a:bodyPr anchor="t"/>
          <a:lstStyle>
            <a:lvl1pPr algn="ctr">
              <a:lnSpc>
                <a:spcPct val="100000"/>
              </a:lnSpc>
              <a:defRPr sz="4000" b="0" i="0" cap="none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8" name="Espace réservé du texte 2"/>
          <p:cNvSpPr>
            <a:spLocks noGrp="1"/>
          </p:cNvSpPr>
          <p:nvPr>
            <p:ph type="body" idx="1"/>
          </p:nvPr>
        </p:nvSpPr>
        <p:spPr>
          <a:xfrm>
            <a:off x="670560" y="3059430"/>
            <a:ext cx="7648575" cy="14954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7A657B5-41B9-6340-9E0F-16488E8DBCB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6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" altLang="fr-FR"/>
              <a:t>L. H. Benetti Ramos – Génération d’écoulements propulsifs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71541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 fond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571E9A-E227-E94B-913A-205F2E79B85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" altLang="fr-FR" dirty="0"/>
              <a:t>L. H. </a:t>
            </a:r>
            <a:r>
              <a:rPr lang="fr" altLang="fr-FR" dirty="0" err="1"/>
              <a:t>Benetti</a:t>
            </a:r>
            <a:r>
              <a:rPr lang="fr" altLang="fr-FR" dirty="0"/>
              <a:t> Ramos – </a:t>
            </a:r>
            <a:r>
              <a:rPr lang="fr" altLang="fr-FR" dirty="0" err="1"/>
              <a:t>Spatio-temporal</a:t>
            </a:r>
            <a:r>
              <a:rPr lang="fr" altLang="fr-FR" dirty="0"/>
              <a:t> </a:t>
            </a:r>
            <a:r>
              <a:rPr lang="fr" altLang="fr-FR" dirty="0" err="1"/>
              <a:t>symmetry</a:t>
            </a:r>
            <a:r>
              <a:rPr lang="fr" altLang="fr-FR" dirty="0"/>
              <a:t> </a:t>
            </a:r>
            <a:r>
              <a:rPr lang="fr" altLang="fr-FR" dirty="0" err="1"/>
              <a:t>breaking</a:t>
            </a:r>
            <a:r>
              <a:rPr lang="fr" altLang="fr-FR" dirty="0"/>
              <a:t> and propulsion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94131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re seul fond 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8" descr="Fond BLEU 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9" b="6059"/>
          <a:stretch>
            <a:fillRect/>
          </a:stretch>
        </p:blipFill>
        <p:spPr bwMode="auto">
          <a:xfrm>
            <a:off x="1588" y="893763"/>
            <a:ext cx="8996362" cy="553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4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6A5A69-F120-6444-A08B-5316694EC62D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" altLang="fr-FR"/>
              <a:t>L. H. Benetti Ramos – Génération d’écoulements propulsifs</a:t>
            </a:r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67391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0" y="4763"/>
            <a:ext cx="8997950" cy="683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  <a:defRPr/>
            </a:pPr>
            <a:endParaRPr lang="fr-FR" altLang="fr-FR" sz="1800"/>
          </a:p>
        </p:txBody>
      </p:sp>
    </p:spTree>
    <p:extLst>
      <p:ext uri="{BB962C8B-B14F-4D97-AF65-F5344CB8AC3E}">
        <p14:creationId xmlns:p14="http://schemas.microsoft.com/office/powerpoint/2010/main" val="2120156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Bandeau Haut 150dpi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999538" cy="90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 descr="Bandeau bas 150dpi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37313"/>
            <a:ext cx="89995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0"/>
            <a:ext cx="8296275" cy="89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24613"/>
            <a:ext cx="68580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9" tIns="106877" rIns="90489" bIns="106877" numCol="1" anchor="t" anchorCtr="0" compatLnSpc="1">
            <a:prstTxWarp prst="textNoShape">
              <a:avLst/>
            </a:prstTxWarp>
          </a:bodyPr>
          <a:lstStyle>
            <a:lvl1pPr algn="ctr" defTabSz="904875" eaLnBrk="0" hangingPunct="0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79DF937-85C1-3848-B982-63D209CD21F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2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8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685800" y="6424613"/>
            <a:ext cx="5810250" cy="4143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20000"/>
              </a:spcBef>
              <a:defRPr sz="1200">
                <a:solidFill>
                  <a:schemeClr val="bg2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fr" altLang="fr-FR"/>
              <a:t>L. H. Benetti Ramos – Génération d’écoulements propulsifs</a:t>
            </a:r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1" r:id="rId2"/>
    <p:sldLayoutId id="2147483794" r:id="rId3"/>
    <p:sldLayoutId id="2147483792" r:id="rId4"/>
    <p:sldLayoutId id="2147483795" r:id="rId5"/>
    <p:sldLayoutId id="2147483796" r:id="rId6"/>
  </p:sldLayoutIdLst>
  <p:hf hdr="0" dt="0"/>
  <p:txStyles>
    <p:titleStyle>
      <a:lvl1pPr algn="l" defTabSz="904875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defTabSz="904875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904875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904875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904875" rtl="0" eaLnBrk="0" fontAlgn="base" hangingPunct="0">
        <a:lnSpc>
          <a:spcPts val="2600"/>
        </a:lnSpc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defTabSz="904875" rtl="0" eaLnBrk="1" fontAlgn="base" hangingPunct="1">
        <a:lnSpc>
          <a:spcPts val="2175"/>
        </a:lnSpc>
        <a:spcBef>
          <a:spcPct val="0"/>
        </a:spcBef>
        <a:spcAft>
          <a:spcPct val="0"/>
        </a:spcAft>
        <a:defRPr sz="20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603250" indent="-603250" algn="l" defTabSz="904875" rtl="0" eaLnBrk="0" fontAlgn="base" hangingPunct="0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68338" indent="-21748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>
          <a:solidFill>
            <a:schemeClr val="tx1"/>
          </a:solidFill>
          <a:latin typeface="+mn-lt"/>
          <a:ea typeface="ＭＳ Ｐゴシック" charset="0"/>
        </a:defRPr>
      </a:lvl2pPr>
      <a:lvl3pPr marL="985838" indent="-315913" algn="l" defTabSz="90487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60475" indent="-274638" algn="l" defTabSz="904875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>
          <a:solidFill>
            <a:schemeClr val="tx1"/>
          </a:solidFill>
          <a:latin typeface="+mn-lt"/>
          <a:ea typeface="ＭＳ Ｐゴシック" charset="0"/>
        </a:defRPr>
      </a:lvl4pPr>
      <a:lvl5pPr marL="1524000" indent="-263525" algn="l" defTabSz="904875" rtl="0" eaLnBrk="0" fontAlgn="base" hangingPunct="0">
        <a:spcBef>
          <a:spcPct val="20000"/>
        </a:spcBef>
        <a:spcAft>
          <a:spcPct val="0"/>
        </a:spcAft>
        <a:buFont typeface="Lucida Grande" charset="0"/>
        <a:buChar char="-"/>
        <a:defRPr sz="1600">
          <a:solidFill>
            <a:schemeClr val="tx1"/>
          </a:solidFill>
          <a:latin typeface="+mn-lt"/>
          <a:ea typeface="ＭＳ Ｐゴシック" charset="0"/>
        </a:defRPr>
      </a:lvl5pPr>
      <a:lvl6pPr marL="26447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31019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5591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4016375" indent="-377825" algn="l" defTabSz="904875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emf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68.png"/><Relationship Id="rId7" Type="http://schemas.openxmlformats.org/officeDocument/2006/relationships/image" Target="../media/image73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69.png"/><Relationship Id="rId9" Type="http://schemas.openxmlformats.org/officeDocument/2006/relationships/image" Target="../media/image7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8.png"/><Relationship Id="rId7" Type="http://schemas.openxmlformats.org/officeDocument/2006/relationships/image" Target="../media/image81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4" Type="http://schemas.openxmlformats.org/officeDocument/2006/relationships/image" Target="../media/image11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3" Type="http://schemas.openxmlformats.org/officeDocument/2006/relationships/image" Target="../media/image122.png"/><Relationship Id="rId7" Type="http://schemas.openxmlformats.org/officeDocument/2006/relationships/image" Target="../media/image126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5.png"/><Relationship Id="rId5" Type="http://schemas.openxmlformats.org/officeDocument/2006/relationships/image" Target="../media/image124.png"/><Relationship Id="rId4" Type="http://schemas.openxmlformats.org/officeDocument/2006/relationships/image" Target="../media/image1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6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4.png"/><Relationship Id="rId7" Type="http://schemas.openxmlformats.org/officeDocument/2006/relationships/image" Target="../media/image132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Relationship Id="rId9" Type="http://schemas.openxmlformats.org/officeDocument/2006/relationships/image" Target="../media/image13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7" Type="http://schemas.openxmlformats.org/officeDocument/2006/relationships/image" Target="../media/image139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5" Type="http://schemas.openxmlformats.org/officeDocument/2006/relationships/image" Target="../media/image137.png"/><Relationship Id="rId4" Type="http://schemas.openxmlformats.org/officeDocument/2006/relationships/image" Target="../media/image1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2.png"/><Relationship Id="rId4" Type="http://schemas.openxmlformats.org/officeDocument/2006/relationships/image" Target="../media/image14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png"/><Relationship Id="rId2" Type="http://schemas.openxmlformats.org/officeDocument/2006/relationships/image" Target="../media/image12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5.png"/><Relationship Id="rId4" Type="http://schemas.openxmlformats.org/officeDocument/2006/relationships/image" Target="../media/image1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2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fr-FR" altLang="fr-FR" dirty="0">
              <a:ea typeface="ＭＳ Ｐゴシック" charset="-128"/>
            </a:endParaRPr>
          </a:p>
        </p:txBody>
      </p:sp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8163" y="1547813"/>
            <a:ext cx="8243887" cy="4535487"/>
          </a:xfrm>
        </p:spPr>
        <p:txBody>
          <a:bodyPr/>
          <a:lstStyle/>
          <a:p>
            <a:pPr eaLnBrk="1" hangingPunct="1"/>
            <a:endParaRPr lang="fr-FR" altLang="fr-FR" dirty="0">
              <a:ea typeface="ＭＳ Ｐゴシック" charset="-128"/>
            </a:endParaRPr>
          </a:p>
        </p:txBody>
      </p:sp>
      <p:pic>
        <p:nvPicPr>
          <p:cNvPr id="10243" name="Picture 4" descr="Fond UNE 2-3 log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8999538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7" descr="Logo One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6" t="14886" r="3783" b="16119"/>
          <a:stretch>
            <a:fillRect/>
          </a:stretch>
        </p:blipFill>
        <p:spPr bwMode="auto">
          <a:xfrm>
            <a:off x="1052021" y="5241473"/>
            <a:ext cx="2532896" cy="907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 bwMode="auto">
          <a:xfrm>
            <a:off x="-46832" y="727206"/>
            <a:ext cx="8999538" cy="1808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algn="l" defTabSz="904875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defTabSz="904875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l" defTabSz="904875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l" defTabSz="904875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l" defTabSz="904875" rtl="0" fontAlgn="base">
              <a:lnSpc>
                <a:spcPts val="2600"/>
              </a:lnSpc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9144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13716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1828800" algn="l" defTabSz="904875" rtl="0" eaLnBrk="1" fontAlgn="base" hangingPunct="1">
              <a:lnSpc>
                <a:spcPts val="2175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altLang="fr-FR" sz="3600" kern="0" dirty="0">
                <a:ea typeface="ＭＳ Ｐゴシック" charset="-128"/>
              </a:rPr>
              <a:t>B</a:t>
            </a:r>
            <a:r>
              <a:rPr lang="en-GB" altLang="fr-FR" sz="3600" kern="0" dirty="0" smtClean="0">
                <a:ea typeface="ＭＳ Ｐゴシック" charset="-128"/>
              </a:rPr>
              <a:t>ifurcations of periodic flows</a:t>
            </a:r>
          </a:p>
          <a:p>
            <a:pPr algn="ctr" eaLnBrk="1" hangingPunct="1">
              <a:defRPr/>
            </a:pPr>
            <a:endParaRPr lang="en-GB" altLang="fr-FR" sz="3600" kern="0" dirty="0" smtClean="0">
              <a:ea typeface="ＭＳ Ｐゴシック" charset="-128"/>
            </a:endParaRPr>
          </a:p>
          <a:p>
            <a:pPr algn="ctr" eaLnBrk="1" hangingPunct="1">
              <a:defRPr/>
            </a:pPr>
            <a:r>
              <a:rPr lang="en-GB" altLang="fr-FR" sz="3600" kern="0" dirty="0">
                <a:ea typeface="ＭＳ Ｐゴシック" charset="-128"/>
              </a:rPr>
              <a:t>a</a:t>
            </a:r>
            <a:r>
              <a:rPr lang="en-GB" altLang="fr-FR" sz="3600" kern="0" dirty="0" smtClean="0">
                <a:ea typeface="ＭＳ Ｐゴシック" charset="-128"/>
              </a:rPr>
              <a:t>round flapping bodies</a:t>
            </a:r>
            <a:endParaRPr lang="en-GB" altLang="fr-FR" sz="3600" kern="0" dirty="0">
              <a:ea typeface="ＭＳ Ｐゴシック" charset="-128"/>
            </a:endParaRPr>
          </a:p>
          <a:p>
            <a:pPr algn="ctr" eaLnBrk="1" hangingPunct="1">
              <a:defRPr/>
            </a:pPr>
            <a:endParaRPr lang="en-GB" altLang="fr-FR" sz="3600" kern="0" dirty="0">
              <a:ea typeface="ＭＳ Ｐゴシック" charset="-128"/>
            </a:endParaRPr>
          </a:p>
        </p:txBody>
      </p:sp>
      <p:sp>
        <p:nvSpPr>
          <p:cNvPr id="11" name="Sous-titre 2"/>
          <p:cNvSpPr txBox="1">
            <a:spLocks/>
          </p:cNvSpPr>
          <p:nvPr/>
        </p:nvSpPr>
        <p:spPr bwMode="auto">
          <a:xfrm>
            <a:off x="215900" y="2367618"/>
            <a:ext cx="8566150" cy="2598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>
            <a:normAutofit fontScale="92500" lnSpcReduction="10000"/>
          </a:bodyPr>
          <a:lstStyle>
            <a:lvl1pPr marL="0" indent="0" algn="ctr" defTabSz="904875" rtl="0" fontAlgn="base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904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2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914400" indent="0" algn="ctr" defTabSz="904875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371600" indent="0" algn="ctr" defTabSz="904875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1828800" indent="0" algn="ctr" defTabSz="904875" rtl="0" fontAlgn="base">
              <a:spcBef>
                <a:spcPct val="20000"/>
              </a:spcBef>
              <a:spcAft>
                <a:spcPct val="0"/>
              </a:spcAft>
              <a:buFont typeface="Lucida Grande" charset="0"/>
              <a:buNone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2860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2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4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600" indent="0" algn="ctr" defTabSz="904875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>
              <a:lnSpc>
                <a:spcPct val="90000"/>
              </a:lnSpc>
              <a:defRPr/>
            </a:pPr>
            <a:r>
              <a:rPr lang="fr-FR" altLang="fr-FR" kern="0" dirty="0" smtClean="0"/>
              <a:t>Olivier MARQUET – ONERA (Meudon, France)</a:t>
            </a:r>
            <a:endParaRPr lang="fr-FR" altLang="fr-FR" sz="1900" kern="0" dirty="0" smtClean="0"/>
          </a:p>
          <a:p>
            <a:pPr eaLnBrk="1" hangingPunct="1">
              <a:lnSpc>
                <a:spcPct val="90000"/>
              </a:lnSpc>
              <a:defRPr/>
            </a:pPr>
            <a:endParaRPr lang="fr-FR" altLang="fr-FR" sz="1900" kern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900" u="sng" kern="0" dirty="0" err="1" smtClean="0"/>
              <a:t>Collaborators</a:t>
            </a:r>
            <a:endParaRPr lang="fr-FR" altLang="fr-FR" sz="1900" u="sng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900" kern="0" dirty="0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900" kern="0" dirty="0" smtClean="0"/>
              <a:t>David FABRE (IMFT)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900" kern="0" dirty="0" err="1" smtClean="0"/>
              <a:t>Angello</a:t>
            </a:r>
            <a:r>
              <a:rPr lang="fr-FR" altLang="fr-FR" sz="1900" kern="0" dirty="0" smtClean="0"/>
              <a:t> IOLO &amp; </a:t>
            </a:r>
            <a:r>
              <a:rPr lang="fr-FR" altLang="fr-FR" sz="1900" kern="0" dirty="0"/>
              <a:t>Michel </a:t>
            </a:r>
            <a:r>
              <a:rPr lang="fr-FR" altLang="fr-FR" sz="1900" kern="0" dirty="0" smtClean="0"/>
              <a:t>BERGMANN (INRIA)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900" kern="0" dirty="0" smtClean="0"/>
              <a:t> Damien JALLAS, Luis HENRIQUE BENETTI RAMOS (PhD ONERA)</a:t>
            </a:r>
            <a:endParaRPr lang="fr-FR" altLang="fr-FR" sz="1900" kern="0" dirty="0"/>
          </a:p>
          <a:p>
            <a:pPr eaLnBrk="1" hangingPunct="1">
              <a:lnSpc>
                <a:spcPct val="90000"/>
              </a:lnSpc>
              <a:defRPr/>
            </a:pPr>
            <a:endParaRPr lang="fr-FR" altLang="fr-FR" sz="1900" b="0" kern="0" dirty="0"/>
          </a:p>
          <a:p>
            <a:pPr eaLnBrk="1" hangingPunct="1">
              <a:lnSpc>
                <a:spcPct val="90000"/>
              </a:lnSpc>
              <a:defRPr/>
            </a:pPr>
            <a:r>
              <a:rPr lang="fr-FR" altLang="fr-FR" sz="1900" b="0" kern="0" dirty="0" smtClean="0"/>
              <a:t>The </a:t>
            </a:r>
            <a:r>
              <a:rPr lang="fr-FR" altLang="fr-FR" sz="1900" b="0" kern="0" dirty="0" err="1" smtClean="0"/>
              <a:t>University</a:t>
            </a:r>
            <a:r>
              <a:rPr lang="fr-FR" altLang="fr-FR" sz="1900" b="0" kern="0" dirty="0" smtClean="0"/>
              <a:t> of Melbourne, 10 March 2020</a:t>
            </a:r>
            <a:endParaRPr lang="fr-FR" altLang="fr-FR" sz="1900" b="0" kern="0" dirty="0"/>
          </a:p>
        </p:txBody>
      </p:sp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49FAD72B-194C-7946-B4DC-6824031154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981" t="20565" r="5981" b="20739"/>
          <a:stretch/>
        </p:blipFill>
        <p:spPr>
          <a:xfrm>
            <a:off x="5529196" y="5143369"/>
            <a:ext cx="2255935" cy="1062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5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E2BE0E-0BE1-5741-A38B-7534E9E4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Deviation of the (self-)propelled wakes 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856C79A-E89B-C047-91E6-0C62C5888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10</a:t>
            </a:fld>
            <a:endParaRPr lang="fr-FR" altLang="fr-FR" dirty="0"/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26837"/>
            <a:ext cx="7575329" cy="407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906828" y="1155465"/>
            <a:ext cx="72539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Further increasing frequency : deviation of the wake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095510" y="5848350"/>
            <a:ext cx="37737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smtClean="0"/>
              <a:t>Godoy-Diana et al. (2008,2009)</a:t>
            </a:r>
            <a:endParaRPr lang="fr-FR" sz="2000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5367905" y="5819745"/>
            <a:ext cx="2278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i="1" dirty="0" err="1" smtClean="0"/>
              <a:t>Jallas</a:t>
            </a:r>
            <a:r>
              <a:rPr lang="fr-FR" sz="2000" i="1" dirty="0" smtClean="0"/>
              <a:t> et al. (2017)</a:t>
            </a:r>
            <a:endParaRPr lang="fr-FR" sz="2000" i="1" dirty="0"/>
          </a:p>
        </p:txBody>
      </p:sp>
    </p:spTree>
    <p:extLst>
      <p:ext uri="{BB962C8B-B14F-4D97-AF65-F5344CB8AC3E}">
        <p14:creationId xmlns:p14="http://schemas.microsoft.com/office/powerpoint/2010/main" val="414655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8019" y="1303354"/>
            <a:ext cx="8244000" cy="593685"/>
          </a:xfrm>
        </p:spPr>
        <p:txBody>
          <a:bodyPr/>
          <a:lstStyle/>
          <a:p>
            <a:pPr algn="ctr"/>
            <a:r>
              <a:rPr lang="fr-FR" dirty="0" smtClean="0"/>
              <a:t>DEVIATION OF THE PROPULSIVE PERIODIC WAKE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11</a:t>
            </a:fld>
            <a:endParaRPr lang="fr-FR" alt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97763" y="2083582"/>
            <a:ext cx="7987043" cy="3382334"/>
            <a:chOff x="97763" y="2479374"/>
            <a:chExt cx="7987043" cy="338233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9578" y="3017801"/>
              <a:ext cx="2952750" cy="1419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7783" y="4471058"/>
              <a:ext cx="3048000" cy="139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ZoneTexte 5"/>
                <p:cNvSpPr txBox="1"/>
                <p:nvPr/>
              </p:nvSpPr>
              <p:spPr>
                <a:xfrm>
                  <a:off x="154672" y="3542747"/>
                  <a:ext cx="8424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800" b="0" i="1" smtClean="0">
                            <a:latin typeface="Cambria Math"/>
                          </a:rPr>
                          <m:t>𝑡</m:t>
                        </m:r>
                        <m:r>
                          <a:rPr lang="fr-FR" sz="18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fr-FR" sz="18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8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8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fr-FR" sz="1800" dirty="0"/>
                </a:p>
              </p:txBody>
            </p:sp>
          </mc:Choice>
          <mc:Fallback xmlns="">
            <p:sp>
              <p:nvSpPr>
                <p:cNvPr id="6" name="ZoneTexte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672" y="3542747"/>
                  <a:ext cx="842475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ZoneTexte 8"/>
                <p:cNvSpPr txBox="1"/>
                <p:nvPr/>
              </p:nvSpPr>
              <p:spPr>
                <a:xfrm>
                  <a:off x="97763" y="4834598"/>
                  <a:ext cx="1357038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fr-FR" sz="1600" b="0" i="1" smtClean="0">
                            <a:latin typeface="Cambria Math"/>
                          </a:rPr>
                          <m:t>𝑡</m:t>
                        </m:r>
                        <m:r>
                          <a:rPr lang="fr-FR" sz="1600" b="0" i="1" smtClean="0"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fr-FR" sz="1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1600" b="0" i="1" smtClean="0">
                                <a:latin typeface="Cambria Math"/>
                              </a:rPr>
                              <m:t>𝑡</m:t>
                            </m:r>
                          </m:e>
                          <m:sub>
                            <m:r>
                              <a:rPr lang="fr-FR" sz="1600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fr-FR" sz="1600" b="0" i="1" smtClean="0">
                            <a:latin typeface="Cambria Math"/>
                          </a:rPr>
                          <m:t>+</m:t>
                        </m:r>
                        <m:r>
                          <a:rPr lang="fr-FR" sz="1600" b="0" i="1" smtClean="0">
                            <a:latin typeface="Cambria Math"/>
                          </a:rPr>
                          <m:t>𝑇</m:t>
                        </m:r>
                        <m:r>
                          <a:rPr lang="fr-FR" sz="1600" b="0" i="1" smtClean="0">
                            <a:latin typeface="Cambria Math"/>
                          </a:rPr>
                          <m:t>/2</m:t>
                        </m:r>
                      </m:oMath>
                    </m:oMathPara>
                  </a14:m>
                  <a:endParaRPr lang="fr-FR" sz="1600" dirty="0"/>
                </a:p>
              </p:txBody>
            </p:sp>
          </mc:Choice>
          <mc:Fallback xmlns="">
            <p:sp>
              <p:nvSpPr>
                <p:cNvPr id="9" name="ZoneTexte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763" y="4834598"/>
                  <a:ext cx="1357038" cy="338554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0714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ZoneTexte 9"/>
                <p:cNvSpPr txBox="1"/>
                <p:nvPr/>
              </p:nvSpPr>
              <p:spPr>
                <a:xfrm>
                  <a:off x="1703003" y="2507793"/>
                  <a:ext cx="27898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800" b="0" dirty="0" smtClean="0"/>
                    <a:t>Low </a:t>
                  </a:r>
                  <a:r>
                    <a:rPr lang="fr-FR" sz="1800" b="0" dirty="0" err="1" smtClean="0"/>
                    <a:t>frequency</a:t>
                  </a:r>
                  <a:r>
                    <a:rPr lang="fr-FR" sz="1800" b="0" dirty="0" smtClean="0"/>
                    <a:t> </a:t>
                  </a:r>
                  <a:r>
                    <a:rPr lang="fr-FR" sz="1800" dirty="0"/>
                    <a:t>(</a:t>
                  </a:r>
                  <a14:m>
                    <m:oMath xmlns:m="http://schemas.openxmlformats.org/officeDocument/2006/math">
                      <m:r>
                        <a:rPr lang="fr-FR" sz="1800" i="1">
                          <a:latin typeface="Cambria Math"/>
                        </a:rPr>
                        <m:t>𝑓</m:t>
                      </m:r>
                      <m:r>
                        <a:rPr lang="fr-FR" sz="1800" i="1">
                          <a:latin typeface="Cambria Math"/>
                        </a:rPr>
                        <m:t>=0.35)</m:t>
                      </m:r>
                    </m:oMath>
                  </a14:m>
                  <a:endParaRPr lang="fr-FR" sz="1800" dirty="0"/>
                </a:p>
              </p:txBody>
            </p:sp>
          </mc:Choice>
          <mc:Fallback xmlns="">
            <p:sp>
              <p:nvSpPr>
                <p:cNvPr id="10" name="ZoneTexte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03003" y="2507793"/>
                  <a:ext cx="2789866" cy="369332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1747" t="-8197" b="-24590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ZoneTexte 10"/>
                <p:cNvSpPr txBox="1"/>
                <p:nvPr/>
              </p:nvSpPr>
              <p:spPr>
                <a:xfrm>
                  <a:off x="5089910" y="2479374"/>
                  <a:ext cx="284116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1800" dirty="0" smtClean="0"/>
                    <a:t>High </a:t>
                  </a:r>
                  <a:r>
                    <a:rPr lang="fr-FR" sz="1800" b="0" dirty="0" err="1" smtClean="0"/>
                    <a:t>frequency</a:t>
                  </a:r>
                  <a:r>
                    <a:rPr lang="fr-FR" sz="1800" b="0" dirty="0" smtClean="0"/>
                    <a:t> (</a:t>
                  </a:r>
                  <a14:m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</a:rPr>
                        <m:t>𝑓</m:t>
                      </m:r>
                      <m:r>
                        <a:rPr lang="fr-FR" sz="1800" b="0" i="1" smtClean="0">
                          <a:latin typeface="Cambria Math"/>
                        </a:rPr>
                        <m:t>=0.43)</m:t>
                      </m:r>
                    </m:oMath>
                  </a14:m>
                  <a:endParaRPr lang="fr-FR" sz="1800" dirty="0"/>
                </a:p>
              </p:txBody>
            </p:sp>
          </mc:Choice>
          <mc:Fallback xmlns="">
            <p:sp>
              <p:nvSpPr>
                <p:cNvPr id="11" name="ZoneTexte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89910" y="2479374"/>
                  <a:ext cx="2841162" cy="369332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1931" t="-8333" b="-26667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89181" y="4450674"/>
              <a:ext cx="3095625" cy="1343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502" y="3060318"/>
              <a:ext cx="2971800" cy="1362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ZoneTexte 7"/>
          <p:cNvSpPr txBox="1"/>
          <p:nvPr/>
        </p:nvSpPr>
        <p:spPr>
          <a:xfrm>
            <a:off x="2629217" y="5704760"/>
            <a:ext cx="3746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Instability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periodic</a:t>
            </a:r>
            <a:r>
              <a:rPr lang="fr-FR" sz="2000" dirty="0" smtClean="0"/>
              <a:t> </a:t>
            </a:r>
            <a:r>
              <a:rPr lang="fr-FR" sz="2000" dirty="0" err="1" smtClean="0"/>
              <a:t>wake</a:t>
            </a:r>
            <a:r>
              <a:rPr lang="fr-FR" sz="2000" dirty="0" smtClean="0"/>
              <a:t>?</a:t>
            </a:r>
            <a:endParaRPr lang="fr-FR" sz="2000" dirty="0"/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4215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Configuration and non-</a:t>
            </a:r>
            <a:r>
              <a:rPr lang="fr-FR" dirty="0" err="1" smtClean="0"/>
              <a:t>dimensional</a:t>
            </a:r>
            <a:r>
              <a:rPr lang="fr-FR" dirty="0" smtClean="0"/>
              <a:t> </a:t>
            </a:r>
            <a:r>
              <a:rPr lang="fr-FR" dirty="0" err="1" smtClean="0"/>
              <a:t>parameters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12</a:t>
            </a:fld>
            <a:endParaRPr lang="fr-FR" alt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16" y="2431556"/>
            <a:ext cx="49530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55371" y="5401913"/>
                <a:ext cx="918135" cy="61728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/>
                            </a:rPr>
                            <m:t>𝑐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fr-FR" sz="20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371" y="5401913"/>
                <a:ext cx="918135" cy="61728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1688637" y="5361764"/>
                <a:ext cx="1256370" cy="6685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sz="2000" b="0" i="1" smtClean="0">
                              <a:latin typeface="Cambria Math"/>
                            </a:rPr>
                            <m:t>𝐴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𝐷</m:t>
                          </m:r>
                        </m:den>
                      </m:f>
                      <m:r>
                        <a:rPr lang="fr-FR" sz="2000" b="0" i="1" smtClean="0">
                          <a:latin typeface="Cambria Math"/>
                        </a:rPr>
                        <m:t>=1.07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8637" y="5361764"/>
                <a:ext cx="1256370" cy="6685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336150" y="5297235"/>
                <a:ext cx="2258632" cy="667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𝐷</m:t>
                          </m:r>
                        </m:sub>
                      </m:sSub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r>
                            <a:rPr lang="fr-FR" sz="2000" b="0" i="1" smtClean="0">
                              <a:latin typeface="Cambria Math"/>
                            </a:rPr>
                            <m:t>𝜈</m:t>
                          </m:r>
                        </m:den>
                      </m:f>
                      <m:r>
                        <a:rPr lang="fr-FR" sz="2000" b="0" i="1" smtClean="0">
                          <a:latin typeface="Cambria Math"/>
                        </a:rPr>
                        <m:t>=255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6150" y="5297235"/>
                <a:ext cx="2258632" cy="667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12" y="2172366"/>
            <a:ext cx="3305175" cy="303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776767" y="980003"/>
                <a:ext cx="3428695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1800" b="0" i="1" smtClean="0">
                          <a:latin typeface="Cambria Math"/>
                        </a:rPr>
                        <m:t>𝜃</m:t>
                      </m:r>
                      <m:d>
                        <m:dPr>
                          <m:ctrlPr>
                            <a:rPr lang="fr-FR" sz="18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18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1800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fr-FR" sz="18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 sz="1800" b="0" i="0" smtClean="0">
                              <a:latin typeface="Cambria Math"/>
                            </a:rPr>
                            <m:t>asin</m:t>
                          </m:r>
                        </m:fName>
                        <m:e>
                          <m:d>
                            <m:dPr>
                              <m:ctrlPr>
                                <a:rPr lang="fr-FR" sz="18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fr-FR" sz="18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fr-FR" sz="1800" b="0" i="1" smtClean="0">
                                      <a:latin typeface="Cambria Math"/>
                                    </a:rPr>
                                    <m:t>𝐴</m:t>
                                  </m:r>
                                </m:num>
                                <m:den>
                                  <m:r>
                                    <a:rPr lang="fr-FR" sz="1800" b="0" i="1" smtClean="0">
                                      <a:latin typeface="Cambria Math"/>
                                    </a:rPr>
                                    <m:t>2</m:t>
                                  </m:r>
                                  <m:r>
                                    <a:rPr lang="fr-FR" sz="1800" b="0" i="1" smtClean="0">
                                      <a:latin typeface="Cambria Math"/>
                                    </a:rPr>
                                    <m:t>𝑐</m:t>
                                  </m:r>
                                  <m:r>
                                    <a:rPr lang="fr-FR" sz="18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fr-FR" sz="1800" b="0" i="1" smtClean="0">
                                      <a:latin typeface="Cambria Math"/>
                                    </a:rPr>
                                    <m:t>𝐷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sty m:val="p"/>
                        </m:rPr>
                        <a:rPr lang="fr-FR" sz="1800" b="0" i="0" smtClean="0">
                          <a:latin typeface="Cambria Math"/>
                        </a:rPr>
                        <m:t>sin</m:t>
                      </m:r>
                      <m:r>
                        <a:rPr lang="fr-FR" sz="1800" b="0" i="1" smtClean="0">
                          <a:latin typeface="Cambria Math"/>
                        </a:rPr>
                        <m:t>⁡(2</m:t>
                      </m:r>
                      <m:r>
                        <a:rPr lang="fr-FR" sz="1800" b="0" i="1" smtClean="0">
                          <a:latin typeface="Cambria Math"/>
                        </a:rPr>
                        <m:t>𝜋</m:t>
                      </m:r>
                      <m:acc>
                        <m:accPr>
                          <m:chr m:val="̃"/>
                          <m:ctrlPr>
                            <a:rPr lang="fr-FR" sz="18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sz="1800" b="0" i="1" smtClean="0"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fr-FR" sz="1800" b="0" i="1" smtClean="0">
                          <a:latin typeface="Cambria Math"/>
                        </a:rPr>
                        <m:t>𝑡</m:t>
                      </m:r>
                      <m:r>
                        <a:rPr lang="fr-FR" sz="1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sz="1800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767" y="980003"/>
                <a:ext cx="3428695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150459" y="5240832"/>
                <a:ext cx="2223173" cy="7763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0&lt;</m:t>
                      </m:r>
                      <m:r>
                        <a:rPr lang="fr-FR" sz="2000" b="0" i="1" smtClean="0">
                          <a:latin typeface="Cambria Math"/>
                        </a:rPr>
                        <m:t>𝑓</m:t>
                      </m:r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̃"/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b="0" i="1" smtClean="0">
                                  <a:latin typeface="Cambria Math"/>
                                </a:rPr>
                                <m:t>𝑓</m:t>
                              </m:r>
                            </m:e>
                          </m:acc>
                          <m:r>
                            <a:rPr lang="fr-FR" sz="2000" b="0" i="1" smtClean="0">
                              <a:latin typeface="Cambria Math"/>
                            </a:rPr>
                            <m:t>𝐷</m:t>
                          </m:r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/>
                                </a:rPr>
                                <m:t>𝑈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/>
                        </a:rPr>
                        <m:t>&lt;0.5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0459" y="5240832"/>
                <a:ext cx="2223173" cy="77630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6236054" y="1876154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 smtClean="0"/>
              <a:t>Godoy-Diana (2008)</a:t>
            </a:r>
            <a:endParaRPr lang="fr-FR" i="1" dirty="0"/>
          </a:p>
        </p:txBody>
      </p:sp>
      <p:sp>
        <p:nvSpPr>
          <p:cNvPr id="12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99524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Spatio-temporal</a:t>
            </a:r>
            <a:r>
              <a:rPr lang="fr-FR" dirty="0" smtClean="0"/>
              <a:t> </a:t>
            </a:r>
            <a:r>
              <a:rPr lang="fr-FR" dirty="0" err="1" smtClean="0"/>
              <a:t>symmetry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13</a:t>
            </a:fld>
            <a:endParaRPr lang="fr-FR" alt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49" y="1003014"/>
            <a:ext cx="8380788" cy="4797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567559" y="4508930"/>
            <a:ext cx="7851227" cy="12280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2250653" y="4970126"/>
                <a:ext cx="4577728" cy="7916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=−</m:t>
                      </m:r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b="0" i="1" smtClean="0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fr-FR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653" y="4970126"/>
                <a:ext cx="4577728" cy="79162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2002207" y="5926188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00B050"/>
                </a:solidFill>
              </a:rPr>
              <a:t>YES</a:t>
            </a:r>
            <a:endParaRPr lang="fr-FR" dirty="0">
              <a:solidFill>
                <a:srgbClr val="00B05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985632" y="5935050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NO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597468" y="4519403"/>
            <a:ext cx="377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Spatio-temporal</a:t>
            </a:r>
            <a:r>
              <a:rPr lang="fr-FR" dirty="0" smtClean="0"/>
              <a:t> </a:t>
            </a:r>
            <a:r>
              <a:rPr lang="fr-FR" dirty="0" err="1" smtClean="0"/>
              <a:t>symmetry</a:t>
            </a:r>
            <a:endParaRPr lang="fr-FR" dirty="0"/>
          </a:p>
        </p:txBody>
      </p:sp>
      <p:sp>
        <p:nvSpPr>
          <p:cNvPr id="11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32352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Spatio-temporal</a:t>
            </a:r>
            <a:r>
              <a:rPr lang="fr-FR" dirty="0"/>
              <a:t> </a:t>
            </a:r>
            <a:r>
              <a:rPr lang="fr-FR" dirty="0" err="1"/>
              <a:t>symmetry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14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239810" y="2010096"/>
                <a:ext cx="255313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r>
                        <a:rPr lang="fr-FR" b="1" i="1" smtClean="0">
                          <a:latin typeface="Cambria Math"/>
                        </a:rPr>
                        <m:t>(</m:t>
                      </m:r>
                      <m:r>
                        <a:rPr lang="fr-FR" b="1" i="1" smtClean="0">
                          <a:latin typeface="Cambria Math"/>
                        </a:rPr>
                        <m:t>𝒙</m:t>
                      </m:r>
                      <m:r>
                        <a:rPr lang="fr-FR" b="1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𝑡</m:t>
                      </m:r>
                      <m:r>
                        <a:rPr lang="fr-FR" b="1" i="1" smtClean="0">
                          <a:latin typeface="Cambria Math"/>
                        </a:rPr>
                        <m:t>)</m:t>
                      </m:r>
                      <m:r>
                        <a:rPr lang="fr-FR" b="0" i="1" smtClean="0">
                          <a:latin typeface="Cambria Math"/>
                        </a:rPr>
                        <m:t>=(</m:t>
                      </m:r>
                      <m:r>
                        <a:rPr lang="fr-FR" b="0" i="1" smtClean="0">
                          <a:latin typeface="Cambria Math"/>
                        </a:rPr>
                        <m:t>𝑢</m:t>
                      </m:r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𝑣</m:t>
                      </m:r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10" y="2010096"/>
                <a:ext cx="2553135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450165" y="3567050"/>
                <a:ext cx="405284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/>
                            </a:rPr>
                            <m:t>𝒙</m:t>
                          </m:r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/>
                            </a:rPr>
                            <m:t>𝒙</m:t>
                          </m:r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165" y="3567050"/>
                <a:ext cx="4052841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4033" y="3529810"/>
                <a:ext cx="172284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r>
                        <a:rPr lang="fr-FR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033" y="3529810"/>
                <a:ext cx="1722844" cy="461665"/>
              </a:xfrm>
              <a:prstGeom prst="rect">
                <a:avLst/>
              </a:prstGeom>
              <a:blipFill rotWithShape="1">
                <a:blip r:embed="rId4"/>
                <a:stretch>
                  <a:fillRect r="-353"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3358037" y="2743213"/>
            <a:ext cx="2187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/>
              <a:t>p</a:t>
            </a:r>
            <a:r>
              <a:rPr lang="fr-FR" dirty="0" err="1" smtClean="0"/>
              <a:t>rojectors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0" y="2534845"/>
                <a:ext cx="2877711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𝑞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534845"/>
                <a:ext cx="2877711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6059660" y="2522489"/>
                <a:ext cx="2906758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𝐴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latin typeface="Cambria Math"/>
                        </a:rPr>
                        <m:t>𝑞</m:t>
                      </m:r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latin typeface="Cambria Math"/>
                        </a:rPr>
                        <m:t>𝑠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𝑞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9660" y="2522489"/>
                <a:ext cx="2906758" cy="7838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462155" y="1008948"/>
                <a:ext cx="6091924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𝑠</m:t>
                      </m:r>
                      <m:r>
                        <a:rPr lang="fr-FR" b="0" i="1" smtClean="0">
                          <a:latin typeface="Cambria Math"/>
                        </a:rPr>
                        <m:t>:  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𝑢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𝑣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𝑝</m:t>
                          </m:r>
                        </m:e>
                      </m:d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→(</m:t>
                      </m:r>
                      <m:r>
                        <a:rPr lang="fr-FR" b="0" i="1" smtClean="0">
                          <a:latin typeface="Cambria Math"/>
                        </a:rPr>
                        <m:t>𝑢</m:t>
                      </m:r>
                      <m:r>
                        <a:rPr lang="fr-FR" b="0" i="1" smtClean="0">
                          <a:latin typeface="Cambria Math"/>
                        </a:rPr>
                        <m:t>,−</m:t>
                      </m:r>
                      <m:r>
                        <a:rPr lang="fr-FR" b="0" i="1" smtClean="0">
                          <a:latin typeface="Cambria Math"/>
                        </a:rPr>
                        <m:t>𝑣</m:t>
                      </m:r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r>
                        <a:rPr lang="fr-FR" b="0" i="1" smtClean="0">
                          <a:latin typeface="Cambria Math"/>
                        </a:rPr>
                        <m:t>)(</m:t>
                      </m:r>
                      <m:r>
                        <a:rPr lang="fr-FR" b="0" i="1" smtClean="0">
                          <a:latin typeface="Cambria Math"/>
                        </a:rPr>
                        <m:t>𝑥</m:t>
                      </m:r>
                      <m:r>
                        <a:rPr lang="fr-FR" b="0" i="1" smtClean="0">
                          <a:latin typeface="Cambria Math"/>
                        </a:rPr>
                        <m:t>,−</m:t>
                      </m:r>
                      <m:r>
                        <a:rPr lang="fr-FR" b="0" i="1" smtClean="0">
                          <a:latin typeface="Cambria Math"/>
                        </a:rPr>
                        <m:t>𝑦</m:t>
                      </m:r>
                      <m:r>
                        <a:rPr lang="fr-FR" b="0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𝑡</m:t>
                      </m:r>
                      <m:r>
                        <a:rPr lang="fr-FR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2155" y="1008948"/>
                <a:ext cx="6091924" cy="78136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173757" y="3535518"/>
                <a:ext cx="18011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𝐴</m:t>
                      </m:r>
                      <m:r>
                        <a:rPr lang="fr-FR" b="1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3757" y="3535518"/>
                <a:ext cx="1801199" cy="461665"/>
              </a:xfrm>
              <a:prstGeom prst="rect">
                <a:avLst/>
              </a:prstGeom>
              <a:blipFill rotWithShape="1"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2523735" y="5154156"/>
                <a:ext cx="311021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d>
                        <m:dPr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/>
                            </a:rPr>
                            <m:t>𝒙</m:t>
                          </m:r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</a:rPr>
                        <m:t>+</m:t>
                      </m:r>
                      <m:r>
                        <a:rPr lang="fr-FR" b="1" i="1" smtClean="0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3735" y="5154156"/>
                <a:ext cx="3110210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447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ZoneTexte 15"/>
          <p:cNvSpPr txBox="1"/>
          <p:nvPr/>
        </p:nvSpPr>
        <p:spPr>
          <a:xfrm>
            <a:off x="1272672" y="5842202"/>
            <a:ext cx="6411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methods</a:t>
            </a:r>
            <a:r>
              <a:rPr lang="fr-FR" dirty="0" smtClean="0"/>
              <a:t> to </a:t>
            </a:r>
            <a:r>
              <a:rPr lang="fr-FR" dirty="0" err="1" smtClean="0"/>
              <a:t>damp</a:t>
            </a:r>
            <a:r>
              <a:rPr lang="fr-FR" dirty="0" smtClean="0"/>
              <a:t> the anti-</a:t>
            </a:r>
            <a:r>
              <a:rPr lang="fr-FR" dirty="0" err="1" smtClean="0"/>
              <a:t>symmetric</a:t>
            </a:r>
            <a:r>
              <a:rPr lang="fr-FR" dirty="0" smtClean="0"/>
              <a:t> part</a:t>
            </a:r>
            <a:endParaRPr lang="fr-FR" dirty="0"/>
          </a:p>
        </p:txBody>
      </p:sp>
      <p:cxnSp>
        <p:nvCxnSpPr>
          <p:cNvPr id="18" name="Connecteur droit avec flèche 17"/>
          <p:cNvCxnSpPr/>
          <p:nvPr/>
        </p:nvCxnSpPr>
        <p:spPr bwMode="auto">
          <a:xfrm>
            <a:off x="3688286" y="4044481"/>
            <a:ext cx="0" cy="112544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sp>
        <p:nvSpPr>
          <p:cNvPr id="21" name="ZoneTexte 20"/>
          <p:cNvSpPr txBox="1"/>
          <p:nvPr/>
        </p:nvSpPr>
        <p:spPr>
          <a:xfrm>
            <a:off x="3782520" y="4360602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Objective</a:t>
            </a:r>
            <a:endParaRPr lang="fr-FR" dirty="0"/>
          </a:p>
        </p:txBody>
      </p:sp>
      <p:sp>
        <p:nvSpPr>
          <p:cNvPr id="17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67255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Decomposition-based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15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539359" y="1576558"/>
                <a:ext cx="1935850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359" y="1576558"/>
                <a:ext cx="1935850" cy="7945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32780" y="3668141"/>
                <a:ext cx="3399072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r>
                        <a:rPr lang="fr-FR" b="0" i="1" smtClean="0">
                          <a:latin typeface="Cambria Math"/>
                        </a:rPr>
                        <m:t>𝐶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80" y="3668141"/>
                <a:ext cx="3399072" cy="7945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317549" y="3673404"/>
                <a:ext cx="2531270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49" y="3673404"/>
                <a:ext cx="2531270" cy="7945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2695909" y="1020297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Navier-Stokes </a:t>
            </a:r>
            <a:r>
              <a:rPr lang="fr-FR" dirty="0" err="1" smtClean="0"/>
              <a:t>equations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12711" y="3048851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ewritten</a:t>
            </a:r>
            <a:r>
              <a:rPr lang="fr-FR" dirty="0" smtClean="0"/>
              <a:t> as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coupled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40998" y="4509777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Symmetric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554559" y="4509776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Anti-</a:t>
            </a:r>
            <a:r>
              <a:rPr lang="fr-FR" sz="2000" dirty="0" err="1" smtClean="0"/>
              <a:t>symmetric</a:t>
            </a:r>
            <a:endParaRPr lang="fr-F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ZoneTexte 15"/>
              <p:cNvSpPr txBox="1"/>
              <p:nvPr/>
            </p:nvSpPr>
            <p:spPr>
              <a:xfrm>
                <a:off x="2380589" y="5172000"/>
                <a:ext cx="4208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solidFill>
                          <a:schemeClr val="tx1"/>
                        </a:solidFill>
                        <a:latin typeface="Cambria Math"/>
                      </a:rPr>
                      <m:t>𝐿</m:t>
                    </m:r>
                  </m:oMath>
                </a14:m>
                <a:r>
                  <a:rPr lang="fr-FR" dirty="0" smtClean="0">
                    <a:solidFill>
                      <a:schemeClr val="tx1"/>
                    </a:solidFill>
                  </a:rPr>
                  <a:t>: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Linear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operator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around</a:t>
                </a:r>
                <a:r>
                  <a:rPr lang="fr-FR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589" y="5172000"/>
                <a:ext cx="420871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435"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51403" y="2418432"/>
                <a:ext cx="18708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03" y="2418432"/>
                <a:ext cx="187089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0710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Decomposition-based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16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539359" y="1576558"/>
                <a:ext cx="1935850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r>
                        <a:rPr lang="fr-FR" b="0" i="1" smtClean="0">
                          <a:latin typeface="Cambria Math"/>
                        </a:rPr>
                        <m:t>(</m:t>
                      </m:r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r>
                        <a:rPr lang="fr-FR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9359" y="1576558"/>
                <a:ext cx="1935850" cy="79457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932780" y="3668141"/>
                <a:ext cx="3352584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i="1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fr-FR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1" i="1"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i="1">
                          <a:latin typeface="Cambria Math"/>
                        </a:rPr>
                        <m:t>+</m:t>
                      </m:r>
                      <m:r>
                        <a:rPr lang="fr-FR" i="1">
                          <a:latin typeface="Cambria Math"/>
                        </a:rPr>
                        <m:t>𝐶</m:t>
                      </m:r>
                      <m:r>
                        <a:rPr lang="fr-FR" i="1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fr-FR" b="1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>
                              <a:latin typeface="Cambria Math"/>
                            </a:rPr>
                            <m:t>𝒂</m:t>
                          </m:r>
                        </m:sub>
                      </m:sSub>
                      <m:r>
                        <a:rPr lang="fr-FR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80" y="3668141"/>
                <a:ext cx="3352584" cy="7945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5317549" y="3673404"/>
                <a:ext cx="3542573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=(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𝒒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𝜒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7549" y="3673404"/>
                <a:ext cx="3542573" cy="79457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2695909" y="1020297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Navier-Stokes </a:t>
            </a:r>
            <a:r>
              <a:rPr lang="fr-FR" dirty="0" err="1" smtClean="0"/>
              <a:t>equations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2028477" y="3033085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r</a:t>
            </a:r>
            <a:r>
              <a:rPr lang="fr-FR" dirty="0" err="1" smtClean="0"/>
              <a:t>ewritten</a:t>
            </a:r>
            <a:r>
              <a:rPr lang="fr-FR" dirty="0" smtClean="0"/>
              <a:t> as </a:t>
            </a:r>
            <a:r>
              <a:rPr lang="fr-FR" dirty="0" err="1" smtClean="0"/>
              <a:t>two</a:t>
            </a:r>
            <a:r>
              <a:rPr lang="fr-FR" dirty="0" smtClean="0"/>
              <a:t> </a:t>
            </a:r>
            <a:r>
              <a:rPr lang="fr-FR" dirty="0" err="1" smtClean="0"/>
              <a:t>coupled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1540998" y="4509777"/>
            <a:ext cx="13949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Symmetric</a:t>
            </a:r>
            <a:endParaRPr lang="fr-FR" sz="20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570325" y="4509776"/>
            <a:ext cx="18790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Anti-</a:t>
            </a:r>
            <a:r>
              <a:rPr lang="fr-FR" sz="2000" dirty="0" err="1" smtClean="0"/>
              <a:t>symmetric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850434" y="4919744"/>
            <a:ext cx="52677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/>
              <a:t>Idea</a:t>
            </a:r>
            <a:endParaRPr lang="fr-FR" dirty="0"/>
          </a:p>
          <a:p>
            <a:r>
              <a:rPr lang="fr-FR" dirty="0" err="1" smtClean="0">
                <a:solidFill>
                  <a:srgbClr val="FF0000"/>
                </a:solidFill>
              </a:rPr>
              <a:t>Stabilize</a:t>
            </a:r>
            <a:r>
              <a:rPr lang="fr-FR" dirty="0" smtClean="0">
                <a:solidFill>
                  <a:srgbClr val="FF0000"/>
                </a:solidFill>
              </a:rPr>
              <a:t> the anti-</a:t>
            </a:r>
            <a:r>
              <a:rPr lang="fr-FR" dirty="0" err="1" smtClean="0">
                <a:solidFill>
                  <a:srgbClr val="FF0000"/>
                </a:solidFill>
              </a:rPr>
              <a:t>symmetric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operator</a:t>
            </a:r>
            <a:r>
              <a:rPr lang="fr-FR" dirty="0" smtClean="0">
                <a:solidFill>
                  <a:srgbClr val="FF0000"/>
                </a:solidFill>
              </a:rPr>
              <a:t> </a:t>
            </a:r>
            <a:endParaRPr lang="fr-FR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1329590" y="5927831"/>
                <a:ext cx="610410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If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𝜒</m:t>
                    </m:r>
                    <m:r>
                      <a:rPr lang="fr-FR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fr-FR" dirty="0" smtClean="0"/>
                  <a:t> </a:t>
                </a:r>
                <a:r>
                  <a:rPr lang="fr-FR" dirty="0" err="1" smtClean="0"/>
                  <a:t>is</a:t>
                </a:r>
                <a:r>
                  <a:rPr lang="fr-FR" dirty="0" smtClean="0"/>
                  <a:t> large </a:t>
                </a:r>
                <a:r>
                  <a:rPr lang="fr-FR" dirty="0" err="1" smtClean="0"/>
                  <a:t>enough</a:t>
                </a:r>
                <a:r>
                  <a:rPr lang="fr-FR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fr-FR" b="1" i="1" smtClean="0">
                            <a:latin typeface="Cambria Math"/>
                          </a:rPr>
                          <m:t>𝒂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→0</m:t>
                    </m:r>
                  </m:oMath>
                </a14:m>
                <a:r>
                  <a:rPr lang="fr-FR" dirty="0" smtClean="0"/>
                  <a:t> and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</a:rPr>
                      <m:t>𝒒</m:t>
                    </m:r>
                    <m:r>
                      <a:rPr lang="fr-FR" i="1">
                        <a:latin typeface="Cambria Math"/>
                      </a:rPr>
                      <m:t>→</m:t>
                    </m:r>
                    <m:sSub>
                      <m:sSubPr>
                        <m:ctrlPr>
                          <a:rPr lang="fr-F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smtClean="0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b="1" i="1" smtClean="0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endParaRPr lang="fr-FR" b="1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9590" y="5927831"/>
                <a:ext cx="6104107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1499" t="-921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3551403" y="2418432"/>
                <a:ext cx="18708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r>
                        <a:rPr lang="fr-FR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403" y="2418432"/>
                <a:ext cx="1870897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4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2903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Extraction-</a:t>
            </a:r>
            <a:r>
              <a:rPr lang="fr-FR" dirty="0" err="1" smtClean="0"/>
              <a:t>based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17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971783" y="1576558"/>
                <a:ext cx="3076355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𝜒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sSub>
                        <m:sSubPr>
                          <m:ctrlP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3" y="1576558"/>
                <a:ext cx="3076355" cy="7945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ZoneTexte 6"/>
          <p:cNvSpPr txBox="1"/>
          <p:nvPr/>
        </p:nvSpPr>
        <p:spPr>
          <a:xfrm>
            <a:off x="2695909" y="1020297"/>
            <a:ext cx="3541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Navier-Stokes </a:t>
            </a:r>
            <a:r>
              <a:rPr lang="fr-FR" dirty="0" err="1" smtClean="0"/>
              <a:t>equations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/>
              <p:cNvSpPr txBox="1"/>
              <p:nvPr/>
            </p:nvSpPr>
            <p:spPr>
              <a:xfrm>
                <a:off x="1224411" y="2497041"/>
                <a:ext cx="695568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How to </a:t>
                </a:r>
                <a:r>
                  <a:rPr lang="fr-FR" dirty="0" err="1" smtClean="0"/>
                  <a:t>extract</a:t>
                </a:r>
                <a:r>
                  <a:rPr lang="fr-FR" dirty="0" smtClean="0"/>
                  <a:t> the anti-</a:t>
                </a:r>
                <a:r>
                  <a:rPr lang="fr-FR" dirty="0" err="1" smtClean="0"/>
                  <a:t>symmetric</a:t>
                </a:r>
                <a:r>
                  <a:rPr lang="fr-FR" dirty="0" smtClean="0"/>
                  <a:t> component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b="1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𝒒</m:t>
                        </m:r>
                      </m:e>
                      <m:sub>
                        <m:r>
                          <a:rPr lang="fr-FR" b="1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𝒂</m:t>
                        </m:r>
                      </m:sub>
                    </m:sSub>
                  </m:oMath>
                </a14:m>
                <a:r>
                  <a:rPr lang="fr-FR" dirty="0" smtClean="0"/>
                  <a:t>?</a:t>
                </a:r>
                <a:endParaRPr lang="fr-FR" dirty="0"/>
              </a:p>
            </p:txBody>
          </p:sp>
        </mc:Choice>
        <mc:Fallback xmlns="">
          <p:sp>
            <p:nvSpPr>
              <p:cNvPr id="13" name="ZoneTexte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4411" y="2497041"/>
                <a:ext cx="6955687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402" t="-9333" r="-351" b="-32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693487" y="3060558"/>
                <a:ext cx="6004272" cy="79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𝑢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−</m:t>
                          </m:r>
                          <m:r>
                            <a:rPr lang="fr-FR" i="1">
                              <a:latin typeface="Cambria Math"/>
                            </a:rPr>
                            <m:t>𝑢</m:t>
                          </m:r>
                          <m:r>
                            <a:rPr lang="fr-FR" i="1">
                              <a:latin typeface="Cambria Math"/>
                            </a:rPr>
                            <m:t> (</m:t>
                          </m:r>
                          <m:r>
                            <a:rPr lang="fr-FR" i="1">
                              <a:latin typeface="Cambria Math"/>
                            </a:rPr>
                            <m:t>𝑥</m:t>
                          </m:r>
                          <m:r>
                            <a:rPr lang="fr-FR" i="1">
                              <a:latin typeface="Cambria Math"/>
                            </a:rPr>
                            <m:t>,−</m:t>
                          </m:r>
                          <m: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  <m:r>
                            <a:rPr lang="fr-F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487" y="3060558"/>
                <a:ext cx="6004272" cy="794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705299" y="3836666"/>
                <a:ext cx="5959837" cy="79406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𝑣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𝑎</m:t>
                          </m:r>
                        </m:sub>
                      </m:sSub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𝑣</m:t>
                          </m:r>
                          <m:d>
                            <m:d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+</m:t>
                          </m:r>
                          <m:r>
                            <a:rPr lang="fr-FR" i="1">
                              <a:latin typeface="Cambria Math"/>
                            </a:rPr>
                            <m:t>𝑣</m:t>
                          </m:r>
                          <m:r>
                            <a:rPr lang="fr-FR" i="1">
                              <a:latin typeface="Cambria Math"/>
                            </a:rPr>
                            <m:t> (</m:t>
                          </m:r>
                          <m:r>
                            <a:rPr lang="fr-FR" i="1">
                              <a:latin typeface="Cambria Math"/>
                            </a:rPr>
                            <m:t>𝑥</m:t>
                          </m:r>
                          <m:r>
                            <a:rPr lang="fr-FR" i="1">
                              <a:latin typeface="Cambria Math"/>
                            </a:rPr>
                            <m:t>,−</m:t>
                          </m:r>
                          <m:r>
                            <a:rPr lang="fr-FR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𝑦</m:t>
                          </m:r>
                          <m:r>
                            <a:rPr lang="fr-FR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  <m:r>
                            <a:rPr lang="fr-F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fr-FR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fr-FR" i="1">
                                  <a:solidFill>
                                    <a:schemeClr val="bg2">
                                      <a:lumMod val="75000"/>
                                    </a:schemeClr>
                                  </a:solidFill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r>
                            <a:rPr lang="fr-FR" i="1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299" y="3836666"/>
                <a:ext cx="5959837" cy="794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4916740" y="5608056"/>
            <a:ext cx="3461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Time-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delayed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feedback 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907054" y="5634327"/>
            <a:ext cx="32143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solidFill>
                  <a:srgbClr val="00B050"/>
                </a:solidFill>
              </a:rPr>
              <a:t>Reflectional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symmetry</a:t>
            </a:r>
            <a:endParaRPr lang="fr-FR" dirty="0">
              <a:solidFill>
                <a:srgbClr val="00B05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ZoneTexte 21"/>
              <p:cNvSpPr txBox="1"/>
              <p:nvPr/>
            </p:nvSpPr>
            <p:spPr>
              <a:xfrm>
                <a:off x="1689477" y="4692966"/>
                <a:ext cx="5683864" cy="7945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𝑅</m:t>
                      </m:r>
                      <m:d>
                        <m:d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</m:d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𝜒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𝐵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(</m:t>
                      </m:r>
                      <m:r>
                        <a:rPr lang="fr-FR" b="1" i="1">
                          <a:solidFill>
                            <a:srgbClr val="FF0000"/>
                          </a:solidFill>
                          <a:latin typeface="Cambria Math"/>
                        </a:rPr>
                        <m:t>𝒒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𝑡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 </m:t>
                      </m:r>
                      <m:r>
                        <a:rPr lang="fr-FR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𝑅</m:t>
                      </m:r>
                      <m:r>
                        <a:rPr lang="fr-FR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𝒒</m:t>
                      </m:r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fr-FR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𝑡</m:t>
                      </m:r>
                      <m:r>
                        <a:rPr lang="fr-FR" b="0" i="1" smtClean="0">
                          <a:solidFill>
                            <a:schemeClr val="bg2">
                              <a:lumMod val="75000"/>
                            </a:schemeClr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fr-FR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num>
                        <m:den>
                          <m:r>
                            <a:rPr lang="fr-FR" b="0" i="1" smtClean="0">
                              <a:solidFill>
                                <a:schemeClr val="bg2">
                                  <a:lumMod val="7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fr-FR" b="1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))</m:t>
                      </m:r>
                    </m:oMath>
                  </m:oMathPara>
                </a14:m>
                <a:endParaRPr lang="fr-FR" b="1" dirty="0"/>
              </a:p>
            </p:txBody>
          </p:sp>
        </mc:Choice>
        <mc:Fallback xmlns="">
          <p:sp>
            <p:nvSpPr>
              <p:cNvPr id="22" name="ZoneTexte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477" y="4692966"/>
                <a:ext cx="5683864" cy="79457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97831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53" y="4429749"/>
            <a:ext cx="3600000" cy="17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Results</a:t>
            </a:r>
            <a:r>
              <a:rPr lang="fr-FR" dirty="0" smtClean="0"/>
              <a:t> for the </a:t>
            </a:r>
            <a:r>
              <a:rPr lang="fr-FR" dirty="0" err="1" smtClean="0"/>
              <a:t>decomposition-based</a:t>
            </a:r>
            <a:r>
              <a:rPr lang="fr-FR" dirty="0" smtClean="0"/>
              <a:t> </a:t>
            </a:r>
            <a:r>
              <a:rPr lang="fr-FR" dirty="0" err="1" smtClean="0"/>
              <a:t>method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18</a:t>
            </a:fld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762" y="1446820"/>
            <a:ext cx="2160000" cy="2136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006" y="4355464"/>
            <a:ext cx="2160000" cy="2061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04115" y="1175231"/>
                <a:ext cx="102226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𝜒</m:t>
                      </m:r>
                      <m:r>
                        <a:rPr lang="fr-FR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115" y="1175231"/>
                <a:ext cx="1022268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3993745" y="3689953"/>
                <a:ext cx="1421030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𝑓</m:t>
                      </m:r>
                      <m:r>
                        <a:rPr lang="fr-FR" b="0" i="1" smtClean="0">
                          <a:latin typeface="Cambria Math"/>
                        </a:rPr>
                        <m:t>=0.43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3745" y="3689953"/>
                <a:ext cx="1421030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9"/>
              <p:cNvSpPr txBox="1"/>
              <p:nvPr/>
            </p:nvSpPr>
            <p:spPr>
              <a:xfrm>
                <a:off x="6312292" y="3920031"/>
                <a:ext cx="133991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0" dirty="0" err="1" smtClean="0"/>
                  <a:t>Eff</a:t>
                </a:r>
                <a:r>
                  <a:rPr lang="fr-FR" sz="2000" b="0" dirty="0" smtClean="0"/>
                  <a:t>ect of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𝜒</m:t>
                    </m:r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2292" y="3920031"/>
                <a:ext cx="1339919" cy="400110"/>
              </a:xfrm>
              <a:prstGeom prst="rect">
                <a:avLst/>
              </a:prstGeom>
              <a:blipFill rotWithShape="1">
                <a:blip r:embed="rId7"/>
                <a:stretch>
                  <a:fillRect l="-4545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671" y="1622278"/>
            <a:ext cx="3600000" cy="1690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235647" y="4078446"/>
                <a:ext cx="125470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𝜒</m:t>
                      </m:r>
                      <m:r>
                        <a:rPr lang="fr-FR" b="0" i="1" smtClean="0">
                          <a:latin typeface="Cambria Math"/>
                        </a:rPr>
                        <m:t>=0.3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647" y="4078446"/>
                <a:ext cx="1254702" cy="461665"/>
              </a:xfrm>
              <a:prstGeom prst="rect">
                <a:avLst/>
              </a:prstGeom>
              <a:blipFill rotWithShape="1">
                <a:blip r:embed="rId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820603" y="999412"/>
                <a:ext cx="2199705" cy="4397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b="0" dirty="0" smtClean="0"/>
                  <a:t>Evolution of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fr-FR" sz="2000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fr-FR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fr-FR" sz="20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fr-FR" sz="2000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fr-FR" sz="2000" b="0" i="1" smtClean="0">
                                    <a:latin typeface="Cambria Math"/>
                                  </a:rPr>
                                  <m:t>𝑎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endParaRPr lang="fr-FR" sz="2000" dirty="0"/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603" y="999412"/>
                <a:ext cx="2199705" cy="439736"/>
              </a:xfrm>
              <a:prstGeom prst="rect">
                <a:avLst/>
              </a:prstGeom>
              <a:blipFill rotWithShape="1">
                <a:blip r:embed="rId10"/>
                <a:stretch>
                  <a:fillRect l="-3047" t="-2778" b="-1944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813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Floquet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stabilized</a:t>
            </a:r>
            <a:r>
              <a:rPr lang="fr-FR" dirty="0" smtClean="0"/>
              <a:t> </a:t>
            </a:r>
            <a:r>
              <a:rPr lang="fr-FR" dirty="0" err="1" smtClean="0"/>
              <a:t>periodic</a:t>
            </a:r>
            <a:r>
              <a:rPr lang="fr-FR" dirty="0"/>
              <a:t> </a:t>
            </a:r>
            <a:r>
              <a:rPr lang="fr-FR" dirty="0" smtClean="0"/>
              <a:t>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0" y="6424613"/>
            <a:ext cx="685800" cy="414337"/>
          </a:xfrm>
        </p:spPr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19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3205733" y="2664447"/>
                <a:ext cx="2478627" cy="8142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𝐵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′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𝐿</m:t>
                      </m:r>
                      <m:d>
                        <m:dPr>
                          <m:ctrlPr>
                            <a:rPr lang="fr-FR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𝑸</m:t>
                              </m:r>
                            </m:e>
                            <m:sub>
                              <m:r>
                                <a:rPr lang="fr-FR" b="1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r>
                        <a:rPr lang="fr-FR" b="1" i="1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5733" y="2664447"/>
                <a:ext cx="2478627" cy="81426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2354169" y="1091822"/>
                <a:ext cx="421615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>
                          <a:latin typeface="Cambria Math"/>
                        </a:rPr>
                        <m:t>(</m:t>
                      </m:r>
                      <m:r>
                        <a:rPr lang="fr-FR" b="1" i="1">
                          <a:latin typeface="Cambria Math"/>
                        </a:rPr>
                        <m:t>𝒙</m:t>
                      </m:r>
                      <m:r>
                        <a:rPr lang="fr-FR" b="1" i="1">
                          <a:latin typeface="Cambria Math"/>
                        </a:rPr>
                        <m:t>,</m:t>
                      </m:r>
                      <m:r>
                        <a:rPr lang="fr-FR" i="1">
                          <a:latin typeface="Cambria Math"/>
                        </a:rPr>
                        <m:t>𝑡</m:t>
                      </m:r>
                      <m:r>
                        <a:rPr lang="fr-FR" b="1" i="1">
                          <a:latin typeface="Cambria Math"/>
                        </a:rPr>
                        <m:t>)</m:t>
                      </m:r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1" i="1" smtClean="0">
                              <a:latin typeface="Cambria Math"/>
                            </a:rPr>
                            <m:t>𝑸</m:t>
                          </m:r>
                        </m:e>
                        <m:sub>
                          <m:r>
                            <a:rPr lang="fr-FR" b="1" i="1" smtClean="0"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b="1" i="1" smtClean="0">
                          <a:latin typeface="Cambria Math"/>
                        </a:rPr>
                        <m:t>(</m:t>
                      </m:r>
                      <m:r>
                        <a:rPr lang="fr-FR" b="1" i="1" smtClean="0">
                          <a:latin typeface="Cambria Math"/>
                        </a:rPr>
                        <m:t>𝒙</m:t>
                      </m:r>
                      <m:r>
                        <a:rPr lang="fr-FR" b="1" i="1" smtClean="0">
                          <a:latin typeface="Cambria Math"/>
                        </a:rPr>
                        <m:t>,</m:t>
                      </m:r>
                      <m:r>
                        <a:rPr lang="fr-FR" b="0" i="1" smtClean="0">
                          <a:latin typeface="Cambria Math"/>
                        </a:rPr>
                        <m:t>𝑡</m:t>
                      </m:r>
                      <m:r>
                        <a:rPr lang="fr-FR" b="1" i="1" smtClean="0">
                          <a:latin typeface="Cambria Math"/>
                        </a:rPr>
                        <m:t>)+</m:t>
                      </m:r>
                      <m:r>
                        <a:rPr lang="fr-FR" b="1" i="1" smtClean="0">
                          <a:latin typeface="Cambria Math"/>
                        </a:rPr>
                        <m:t>𝝐</m:t>
                      </m:r>
                      <m:r>
                        <a:rPr lang="fr-FR" b="1" i="1" smtClean="0"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latin typeface="Cambria Math"/>
                        </a:rPr>
                        <m:t>𝒒</m:t>
                      </m:r>
                      <m:r>
                        <a:rPr lang="fr-FR" b="1" i="1" smtClean="0">
                          <a:latin typeface="Cambria Math"/>
                        </a:rPr>
                        <m:t>′(</m:t>
                      </m:r>
                      <m:r>
                        <a:rPr lang="fr-FR" b="1" i="1">
                          <a:latin typeface="Cambria Math"/>
                        </a:rPr>
                        <m:t>𝒙</m:t>
                      </m:r>
                      <m:r>
                        <a:rPr lang="fr-FR" b="1" i="1">
                          <a:latin typeface="Cambria Math"/>
                        </a:rPr>
                        <m:t>,</m:t>
                      </m:r>
                      <m:r>
                        <a:rPr lang="fr-FR" i="1">
                          <a:latin typeface="Cambria Math"/>
                        </a:rPr>
                        <m:t>𝑡</m:t>
                      </m:r>
                      <m:r>
                        <a:rPr lang="fr-FR" b="1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69" y="1091822"/>
                <a:ext cx="4216154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388034" y="1807758"/>
                <a:ext cx="3275192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>
                            <a:latin typeface="Cambria Math"/>
                          </a:rPr>
                          <m:t>𝑸</m:t>
                        </m:r>
                      </m:e>
                      <m:sub>
                        <m:r>
                          <a:rPr lang="fr-FR" b="1" i="1">
                            <a:latin typeface="Cambria Math"/>
                          </a:rPr>
                          <m:t>𝒔</m:t>
                        </m:r>
                      </m:sub>
                    </m:sSub>
                  </m:oMath>
                </a14:m>
                <a:r>
                  <a:rPr lang="fr-FR" dirty="0" smtClean="0"/>
                  <a:t> : Stabilized solution</a:t>
                </a:r>
              </a:p>
              <a:p>
                <a:r>
                  <a:rPr lang="fr-FR" dirty="0" err="1" smtClean="0"/>
                  <a:t>Periodic</a:t>
                </a:r>
                <a:endParaRPr lang="fr-FR" dirty="0"/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034" y="1807758"/>
                <a:ext cx="3275192" cy="830997"/>
              </a:xfrm>
              <a:prstGeom prst="rect">
                <a:avLst/>
              </a:prstGeom>
              <a:blipFill rotWithShape="1">
                <a:blip r:embed="rId4"/>
                <a:stretch>
                  <a:fillRect l="-2980" t="-5147" r="-2235" b="-1691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ZoneTexte 11"/>
              <p:cNvSpPr txBox="1"/>
              <p:nvPr/>
            </p:nvSpPr>
            <p:spPr>
              <a:xfrm>
                <a:off x="5357250" y="1744695"/>
                <a:ext cx="3456395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1" i="1">
                        <a:latin typeface="Cambria Math"/>
                      </a:rPr>
                      <m:t>𝒒</m:t>
                    </m:r>
                    <m:r>
                      <a:rPr lang="fr-FR" b="1" i="1">
                        <a:latin typeface="Cambria Math"/>
                      </a:rPr>
                      <m:t>′</m:t>
                    </m:r>
                  </m:oMath>
                </a14:m>
                <a:r>
                  <a:rPr lang="fr-FR" dirty="0" smtClean="0"/>
                  <a:t>: Perturbation</a:t>
                </a:r>
              </a:p>
              <a:p>
                <a:pPr algn="ctr"/>
                <a:r>
                  <a:rPr lang="fr-FR" dirty="0" smtClean="0"/>
                  <a:t>Not </a:t>
                </a:r>
                <a:r>
                  <a:rPr lang="fr-FR" dirty="0" err="1" smtClean="0"/>
                  <a:t>necessarily</a:t>
                </a:r>
                <a:r>
                  <a:rPr lang="fr-FR" dirty="0" smtClean="0"/>
                  <a:t> </a:t>
                </a:r>
                <a:r>
                  <a:rPr lang="fr-FR" dirty="0" err="1" smtClean="0"/>
                  <a:t>periodic</a:t>
                </a:r>
                <a:endParaRPr lang="fr-FR" dirty="0"/>
              </a:p>
            </p:txBody>
          </p:sp>
        </mc:Choice>
        <mc:Fallback xmlns="">
          <p:sp>
            <p:nvSpPr>
              <p:cNvPr id="12" name="ZoneTexte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7250" y="1744695"/>
                <a:ext cx="3456395" cy="830997"/>
              </a:xfrm>
              <a:prstGeom prst="rect">
                <a:avLst/>
              </a:prstGeom>
              <a:blipFill rotWithShape="1">
                <a:blip r:embed="rId5"/>
                <a:stretch>
                  <a:fillRect l="-2646" t="-5109" r="-2293" b="-160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2969925" y="4442831"/>
                <a:ext cx="289899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  <m:sup>
                          <m:r>
                            <a:rPr lang="fr-FR" b="1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 smtClean="0">
                              <a:latin typeface="Cambria Math"/>
                            </a:rPr>
                            <m:t>𝒒</m:t>
                          </m:r>
                        </m:e>
                      </m:acc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,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sSup>
                        <m:sSup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1" i="1" smtClean="0">
                              <a:latin typeface="Cambria Math"/>
                            </a:rPr>
                            <m:t>𝒆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925" y="4442831"/>
                <a:ext cx="2898999" cy="461665"/>
              </a:xfrm>
              <a:prstGeom prst="rect">
                <a:avLst/>
              </a:prstGeom>
              <a:blipFill rotWithShape="1">
                <a:blip r:embed="rId6"/>
                <a:stretch>
                  <a:fillRect t="-2632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/>
          <p:cNvSpPr txBox="1"/>
          <p:nvPr/>
        </p:nvSpPr>
        <p:spPr>
          <a:xfrm>
            <a:off x="2916678" y="3704880"/>
            <a:ext cx="32848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Floquet </a:t>
            </a:r>
            <a:r>
              <a:rPr lang="fr-FR" dirty="0" err="1" smtClean="0"/>
              <a:t>decomposition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77578" y="5363174"/>
                <a:ext cx="295318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/>
                            </a:rPr>
                            <m:t>𝒙</m:t>
                          </m:r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fr-FR" b="1" i="1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1" i="1">
                              <a:latin typeface="Cambria Math"/>
                            </a:rPr>
                            <m:t>𝒒</m:t>
                          </m:r>
                        </m:e>
                      </m:acc>
                      <m:d>
                        <m:dPr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b="1" i="1">
                              <a:latin typeface="Cambria Math"/>
                            </a:rPr>
                            <m:t>𝒙</m:t>
                          </m:r>
                          <m:r>
                            <a:rPr lang="fr-FR" b="1" i="1">
                              <a:latin typeface="Cambria Math"/>
                            </a:rPr>
                            <m:t>,</m:t>
                          </m:r>
                          <m:r>
                            <a:rPr lang="fr-FR" i="1">
                              <a:latin typeface="Cambria Math"/>
                            </a:rPr>
                            <m:t>𝑡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+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578" y="5363174"/>
                <a:ext cx="2953181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2632" b="-1315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4695226" y="5315875"/>
                <a:ext cx="3750194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𝜇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i="1">
                            <a:latin typeface="Cambria Math"/>
                          </a:rPr>
                          <m:t>𝜎</m:t>
                        </m:r>
                        <m:r>
                          <a:rPr lang="fr-FR" b="0" i="1" smtClean="0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fr-FR" dirty="0" smtClean="0"/>
                  <a:t>: Floquet multiplier</a:t>
                </a:r>
                <a:endParaRPr lang="fr-FR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5226" y="5315875"/>
                <a:ext cx="3750194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325" t="-9211" r="-1951" b="-3026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995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E2BE0E-0BE1-5741-A38B-7534E9E4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Motivations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856C79A-E89B-C047-91E6-0C62C5888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</a:t>
            </a:fld>
            <a:endParaRPr lang="fr-FR" altLang="fr-F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857" y="1863279"/>
            <a:ext cx="6962709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74788" y="1080000"/>
            <a:ext cx="4192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Propulsion </a:t>
            </a:r>
            <a:r>
              <a:rPr lang="en-GB" dirty="0"/>
              <a:t>of flying machines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57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Floquet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stabilized</a:t>
            </a:r>
            <a:r>
              <a:rPr lang="fr-FR" dirty="0" smtClean="0"/>
              <a:t> </a:t>
            </a:r>
            <a:r>
              <a:rPr lang="fr-FR" dirty="0" err="1" smtClean="0"/>
              <a:t>periodic</a:t>
            </a:r>
            <a:r>
              <a:rPr lang="fr-FR" dirty="0"/>
              <a:t> </a:t>
            </a:r>
            <a:r>
              <a:rPr lang="fr-FR" dirty="0" smtClean="0"/>
              <a:t>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0" y="6424613"/>
            <a:ext cx="685800" cy="414337"/>
          </a:xfrm>
        </p:spPr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20</a:t>
            </a:fld>
            <a:endParaRPr lang="fr-FR" altLang="fr-F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06" y="2246323"/>
            <a:ext cx="3095625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1356240" y="1516768"/>
                <a:ext cx="125111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𝑓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</m:t>
                      </m:r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6240" y="1516768"/>
                <a:ext cx="1251112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7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585420" y="5225231"/>
            <a:ext cx="27927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Unstable</a:t>
            </a:r>
            <a:r>
              <a:rPr lang="fr-FR" sz="2000" dirty="0" smtClean="0"/>
              <a:t>  </a:t>
            </a:r>
            <a:r>
              <a:rPr lang="fr-FR" sz="2000" dirty="0" err="1"/>
              <a:t>s</a:t>
            </a:r>
            <a:r>
              <a:rPr lang="fr-FR" sz="2000" dirty="0" err="1" smtClean="0"/>
              <a:t>ynchronous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790" y="2337412"/>
            <a:ext cx="2838450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ZoneTexte 17"/>
              <p:cNvSpPr txBox="1"/>
              <p:nvPr/>
            </p:nvSpPr>
            <p:spPr>
              <a:xfrm>
                <a:off x="5434249" y="1446061"/>
                <a:ext cx="2349746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fr-FR" b="0" dirty="0" smtClean="0"/>
                  <a:t>Evolution </a:t>
                </a:r>
                <a:r>
                  <a:rPr lang="fr-FR" b="0" dirty="0" err="1" smtClean="0"/>
                  <a:t>with</a:t>
                </a:r>
                <a:r>
                  <a:rPr lang="fr-FR" b="0" dirty="0" smtClean="0"/>
                  <a:t>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𝑓</m:t>
                    </m:r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8" name="ZoneText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4249" y="1446061"/>
                <a:ext cx="2349746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608" t="-7692" r="-515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ZoneTexte 18"/>
              <p:cNvSpPr txBox="1"/>
              <p:nvPr/>
            </p:nvSpPr>
            <p:spPr>
              <a:xfrm>
                <a:off x="5907210" y="5351359"/>
                <a:ext cx="1475981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∼</m:t>
                      </m:r>
                      <m:r>
                        <a:rPr lang="fr-FR" b="0" i="1" smtClean="0">
                          <a:latin typeface="Cambria Math"/>
                        </a:rPr>
                        <m:t>0</m:t>
                      </m:r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</a:rPr>
                        <m:t>38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9" name="ZoneText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7210" y="5351359"/>
                <a:ext cx="1475981" cy="461665"/>
              </a:xfrm>
              <a:prstGeom prst="rect">
                <a:avLst/>
              </a:prstGeom>
              <a:blipFill rotWithShape="1">
                <a:blip r:embed="rId6"/>
                <a:stretch>
                  <a:fillRect b="-17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459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Floquet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stabilized</a:t>
            </a:r>
            <a:r>
              <a:rPr lang="fr-FR" dirty="0" smtClean="0"/>
              <a:t> </a:t>
            </a:r>
            <a:r>
              <a:rPr lang="fr-FR" dirty="0" err="1" smtClean="0"/>
              <a:t>periodic</a:t>
            </a:r>
            <a:r>
              <a:rPr lang="fr-FR" dirty="0"/>
              <a:t> </a:t>
            </a:r>
            <a:r>
              <a:rPr lang="fr-FR" dirty="0" smtClean="0"/>
              <a:t>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0" y="6424613"/>
            <a:ext cx="685800" cy="414337"/>
          </a:xfrm>
        </p:spPr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21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862961" y="1289213"/>
                <a:ext cx="125111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𝑓</m:t>
                      </m:r>
                      <m:r>
                        <a:rPr lang="fr-FR" b="0" i="1" smtClean="0">
                          <a:latin typeface="Cambria Math"/>
                        </a:rPr>
                        <m:t>=0.4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61" y="1289213"/>
                <a:ext cx="125111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964324" y="568840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Unstable</a:t>
            </a:r>
            <a:r>
              <a:rPr lang="fr-FR" sz="1800" dirty="0"/>
              <a:t> </a:t>
            </a:r>
            <a:r>
              <a:rPr lang="fr-FR" sz="1800" dirty="0" smtClean="0"/>
              <a:t>Floquet mode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0" y="2371917"/>
            <a:ext cx="36776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55467" y="1939697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Periodic</a:t>
            </a:r>
            <a:r>
              <a:rPr lang="fr-FR" sz="1800" dirty="0" smtClean="0"/>
              <a:t> </a:t>
            </a:r>
            <a:r>
              <a:rPr lang="fr-FR" sz="1800" dirty="0" err="1" smtClean="0"/>
              <a:t>symmetric</a:t>
            </a:r>
            <a:r>
              <a:rPr lang="fr-FR" sz="1800" dirty="0" smtClean="0"/>
              <a:t> solution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" y="4169575"/>
            <a:ext cx="36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4525164" y="2716062"/>
            <a:ext cx="42290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/>
              <a:t>A</a:t>
            </a:r>
            <a:r>
              <a:rPr lang="fr-FR" sz="2000" dirty="0" err="1" smtClean="0"/>
              <a:t>rray</a:t>
            </a:r>
            <a:r>
              <a:rPr lang="fr-FR" sz="2000" dirty="0" smtClean="0"/>
              <a:t> of </a:t>
            </a:r>
          </a:p>
          <a:p>
            <a:pPr algn="ctr"/>
            <a:r>
              <a:rPr lang="fr-FR" sz="2000" dirty="0" err="1" smtClean="0"/>
              <a:t>counter-rotating</a:t>
            </a:r>
            <a:r>
              <a:rPr lang="fr-FR" sz="2000" dirty="0" smtClean="0"/>
              <a:t> </a:t>
            </a:r>
            <a:r>
              <a:rPr lang="fr-FR" sz="2000" b="1" dirty="0" smtClean="0"/>
              <a:t>monopole</a:t>
            </a:r>
            <a:r>
              <a:rPr lang="fr-FR" sz="2000" dirty="0" smtClean="0"/>
              <a:t> </a:t>
            </a:r>
            <a:r>
              <a:rPr lang="fr-FR" sz="2000" dirty="0" err="1" smtClean="0"/>
              <a:t>vortices</a:t>
            </a:r>
            <a:endParaRPr lang="fr-FR" sz="2000" dirty="0" smtClean="0"/>
          </a:p>
        </p:txBody>
      </p:sp>
      <p:sp>
        <p:nvSpPr>
          <p:cNvPr id="24" name="ZoneTexte 23"/>
          <p:cNvSpPr txBox="1"/>
          <p:nvPr/>
        </p:nvSpPr>
        <p:spPr>
          <a:xfrm>
            <a:off x="4755548" y="4429296"/>
            <a:ext cx="37577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/>
              <a:t>A</a:t>
            </a:r>
            <a:r>
              <a:rPr lang="fr-FR" sz="2000" dirty="0" err="1" smtClean="0"/>
              <a:t>rray</a:t>
            </a:r>
            <a:r>
              <a:rPr lang="fr-FR" sz="2000" dirty="0" smtClean="0"/>
              <a:t> of </a:t>
            </a:r>
          </a:p>
          <a:p>
            <a:pPr algn="ctr"/>
            <a:r>
              <a:rPr lang="fr-FR" sz="2000" dirty="0" err="1" smtClean="0"/>
              <a:t>counter-rotating</a:t>
            </a:r>
            <a:r>
              <a:rPr lang="fr-FR" sz="2000" dirty="0" smtClean="0"/>
              <a:t> </a:t>
            </a:r>
            <a:r>
              <a:rPr lang="fr-FR" sz="2000" b="1" dirty="0" err="1" smtClean="0"/>
              <a:t>dipole</a:t>
            </a:r>
            <a:r>
              <a:rPr lang="fr-FR" sz="2000" dirty="0" smtClean="0"/>
              <a:t> </a:t>
            </a:r>
            <a:r>
              <a:rPr lang="fr-FR" sz="2000" dirty="0" err="1" smtClean="0"/>
              <a:t>vortices</a:t>
            </a:r>
            <a:endParaRPr lang="fr-FR" sz="2000" dirty="0" smtClean="0"/>
          </a:p>
        </p:txBody>
      </p:sp>
      <p:cxnSp>
        <p:nvCxnSpPr>
          <p:cNvPr id="7" name="Connecteur droit 6"/>
          <p:cNvCxnSpPr/>
          <p:nvPr/>
        </p:nvCxnSpPr>
        <p:spPr bwMode="auto">
          <a:xfrm flipV="1">
            <a:off x="2743199" y="2995450"/>
            <a:ext cx="536028" cy="15953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>
            <a:off x="2790497" y="4720175"/>
            <a:ext cx="0" cy="54550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6" name="Connecteur droit 25"/>
          <p:cNvCxnSpPr/>
          <p:nvPr/>
        </p:nvCxnSpPr>
        <p:spPr bwMode="auto">
          <a:xfrm>
            <a:off x="3195153" y="4525723"/>
            <a:ext cx="0" cy="54550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603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Floquet </a:t>
            </a:r>
            <a:r>
              <a:rPr lang="fr-FR" dirty="0" err="1" smtClean="0"/>
              <a:t>analysis</a:t>
            </a:r>
            <a:r>
              <a:rPr lang="fr-FR" dirty="0" smtClean="0"/>
              <a:t> of the </a:t>
            </a:r>
            <a:r>
              <a:rPr lang="fr-FR" dirty="0" err="1" smtClean="0"/>
              <a:t>stabilized</a:t>
            </a:r>
            <a:r>
              <a:rPr lang="fr-FR" dirty="0" smtClean="0"/>
              <a:t> </a:t>
            </a:r>
            <a:r>
              <a:rPr lang="fr-FR" dirty="0" err="1" smtClean="0"/>
              <a:t>periodic</a:t>
            </a:r>
            <a:r>
              <a:rPr lang="fr-FR" dirty="0"/>
              <a:t> </a:t>
            </a:r>
            <a:r>
              <a:rPr lang="fr-FR" dirty="0" smtClean="0"/>
              <a:t>solution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0" y="6424613"/>
            <a:ext cx="685800" cy="414337"/>
          </a:xfrm>
        </p:spPr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22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oneTexte 16"/>
              <p:cNvSpPr txBox="1"/>
              <p:nvPr/>
            </p:nvSpPr>
            <p:spPr>
              <a:xfrm>
                <a:off x="3862961" y="1289213"/>
                <a:ext cx="1251112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𝑓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</m:t>
                      </m:r>
                      <m:r>
                        <a:rPr lang="fr-FR" b="0" i="1" smtClean="0">
                          <a:latin typeface="Cambria Math"/>
                        </a:rPr>
                        <m:t>.</m:t>
                      </m:r>
                      <m:r>
                        <a:rPr lang="fr-FR" b="0" i="1" smtClean="0">
                          <a:latin typeface="Cambria Math"/>
                        </a:rPr>
                        <m:t>4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2961" y="1289213"/>
                <a:ext cx="1251112" cy="461665"/>
              </a:xfrm>
              <a:prstGeom prst="rect">
                <a:avLst/>
              </a:prstGeom>
              <a:blipFill rotWithShape="1">
                <a:blip r:embed="rId2"/>
                <a:stretch>
                  <a:fillRect b="-179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964324" y="5688405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Unstable</a:t>
            </a:r>
            <a:r>
              <a:rPr lang="fr-FR" sz="1800" dirty="0"/>
              <a:t> </a:t>
            </a:r>
            <a:r>
              <a:rPr lang="fr-FR" sz="1800" dirty="0" smtClean="0"/>
              <a:t>Floquet mode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60" y="2371917"/>
            <a:ext cx="3677647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855467" y="1939697"/>
            <a:ext cx="2993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800" dirty="0" err="1" smtClean="0"/>
              <a:t>Periodic</a:t>
            </a:r>
            <a:r>
              <a:rPr lang="fr-FR" sz="1800" dirty="0" smtClean="0"/>
              <a:t> </a:t>
            </a:r>
            <a:r>
              <a:rPr lang="fr-FR" sz="1800" dirty="0" err="1" smtClean="0"/>
              <a:t>symmetric</a:t>
            </a:r>
            <a:r>
              <a:rPr lang="fr-FR" sz="1800" dirty="0" smtClean="0"/>
              <a:t> solution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15" y="4169575"/>
            <a:ext cx="3600000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095" y="2732770"/>
            <a:ext cx="22479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5746844" y="2251774"/>
            <a:ext cx="17540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Superposition</a:t>
            </a:r>
            <a:endParaRPr lang="fr-FR" sz="2000" dirty="0"/>
          </a:p>
        </p:txBody>
      </p:sp>
      <p:sp>
        <p:nvSpPr>
          <p:cNvPr id="16" name="ZoneTexte 15"/>
          <p:cNvSpPr txBox="1"/>
          <p:nvPr/>
        </p:nvSpPr>
        <p:spPr>
          <a:xfrm>
            <a:off x="4816121" y="5037096"/>
            <a:ext cx="35734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Array</a:t>
            </a:r>
            <a:r>
              <a:rPr lang="fr-FR" sz="2000" dirty="0" smtClean="0"/>
              <a:t> of </a:t>
            </a:r>
            <a:r>
              <a:rPr lang="fr-FR" sz="2000" dirty="0" err="1" smtClean="0"/>
              <a:t>displacement</a:t>
            </a:r>
            <a:r>
              <a:rPr lang="fr-FR" sz="2000" dirty="0" smtClean="0"/>
              <a:t> modes </a:t>
            </a:r>
          </a:p>
        </p:txBody>
      </p:sp>
      <p:cxnSp>
        <p:nvCxnSpPr>
          <p:cNvPr id="18" name="Connecteur droit 17"/>
          <p:cNvCxnSpPr/>
          <p:nvPr/>
        </p:nvCxnSpPr>
        <p:spPr bwMode="auto">
          <a:xfrm flipV="1">
            <a:off x="2743199" y="2995450"/>
            <a:ext cx="536028" cy="15953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19" name="Connecteur droit 18"/>
          <p:cNvCxnSpPr/>
          <p:nvPr/>
        </p:nvCxnSpPr>
        <p:spPr bwMode="auto">
          <a:xfrm>
            <a:off x="2790497" y="4720175"/>
            <a:ext cx="0" cy="54550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p:cxnSp>
        <p:nvCxnSpPr>
          <p:cNvPr id="20" name="Connecteur droit 19"/>
          <p:cNvCxnSpPr/>
          <p:nvPr/>
        </p:nvCxnSpPr>
        <p:spPr bwMode="auto">
          <a:xfrm>
            <a:off x="3195153" y="4525723"/>
            <a:ext cx="0" cy="545506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905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Non-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effect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23</a:t>
            </a:fld>
            <a:endParaRPr lang="fr-FR" altLang="fr-FR" dirty="0"/>
          </a:p>
        </p:txBody>
      </p:sp>
      <p:grpSp>
        <p:nvGrpSpPr>
          <p:cNvPr id="10" name="Groupe 9"/>
          <p:cNvGrpSpPr/>
          <p:nvPr/>
        </p:nvGrpSpPr>
        <p:grpSpPr>
          <a:xfrm>
            <a:off x="320265" y="1502932"/>
            <a:ext cx="8265192" cy="4433955"/>
            <a:chOff x="194137" y="1834018"/>
            <a:chExt cx="8265192" cy="4433955"/>
          </a:xfrm>
        </p:grpSpPr>
        <p:sp>
          <p:nvSpPr>
            <p:cNvPr id="6" name="ZoneTexte 5"/>
            <p:cNvSpPr txBox="1"/>
            <p:nvPr/>
          </p:nvSpPr>
          <p:spPr>
            <a:xfrm>
              <a:off x="1032652" y="1891869"/>
              <a:ext cx="22028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dirty="0" err="1" smtClean="0"/>
                <a:t>Mean</a:t>
              </a:r>
              <a:r>
                <a:rPr lang="fr-FR" sz="1600" dirty="0" smtClean="0"/>
                <a:t> propulsive force</a:t>
              </a:r>
              <a:endParaRPr lang="fr-FR" sz="1600" dirty="0"/>
            </a:p>
          </p:txBody>
        </p:sp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238" y="1834018"/>
              <a:ext cx="3709091" cy="144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0238" y="3337082"/>
              <a:ext cx="3685500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" name="Groupe 7"/>
            <p:cNvGrpSpPr/>
            <p:nvPr/>
          </p:nvGrpSpPr>
          <p:grpSpPr>
            <a:xfrm>
              <a:off x="194137" y="2221137"/>
              <a:ext cx="3504489" cy="3240000"/>
              <a:chOff x="194137" y="2221137"/>
              <a:chExt cx="3504489" cy="3240000"/>
            </a:xfrm>
          </p:grpSpPr>
          <p:pic>
            <p:nvPicPr>
              <p:cNvPr id="3074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4137" y="2221137"/>
                <a:ext cx="3504489" cy="324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Rectangle 6"/>
              <p:cNvSpPr/>
              <p:nvPr/>
            </p:nvSpPr>
            <p:spPr bwMode="auto">
              <a:xfrm>
                <a:off x="1813034" y="2554018"/>
                <a:ext cx="346842" cy="378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1" name="Rectangle 10"/>
              <p:cNvSpPr/>
              <p:nvPr/>
            </p:nvSpPr>
            <p:spPr bwMode="auto">
              <a:xfrm>
                <a:off x="2580308" y="2580290"/>
                <a:ext cx="346842" cy="378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2" name="Rectangle 11"/>
              <p:cNvSpPr/>
              <p:nvPr/>
            </p:nvSpPr>
            <p:spPr bwMode="auto">
              <a:xfrm>
                <a:off x="3147884" y="2564524"/>
                <a:ext cx="346842" cy="37836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9" name="Ellipse 8"/>
            <p:cNvSpPr/>
            <p:nvPr/>
          </p:nvSpPr>
          <p:spPr bwMode="auto">
            <a:xfrm>
              <a:off x="1718443" y="3184682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4424935" y="25014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4435441" y="3978228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4419675" y="544446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2494" y="4813802"/>
              <a:ext cx="3635014" cy="14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Ellipse 18"/>
            <p:cNvSpPr/>
            <p:nvPr/>
          </p:nvSpPr>
          <p:spPr bwMode="auto">
            <a:xfrm>
              <a:off x="2816803" y="3526274"/>
              <a:ext cx="108000" cy="108000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 bwMode="auto">
            <a:xfrm>
              <a:off x="3289783" y="409385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806668" y="5560087"/>
              <a:ext cx="289374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dirty="0" smtClean="0"/>
                <a:t>The </a:t>
              </a:r>
              <a:r>
                <a:rPr lang="fr-FR" sz="2000" dirty="0" err="1" smtClean="0"/>
                <a:t>deviation</a:t>
              </a:r>
              <a:r>
                <a:rPr lang="fr-FR" sz="2000" dirty="0" smtClean="0"/>
                <a:t> </a:t>
              </a:r>
              <a:r>
                <a:rPr lang="fr-FR" sz="2000" dirty="0" err="1" smtClean="0"/>
                <a:t>increases</a:t>
              </a:r>
              <a:endParaRPr lang="fr-FR" sz="2000" dirty="0" smtClean="0"/>
            </a:p>
            <a:p>
              <a:pPr algn="ctr"/>
              <a:r>
                <a:rPr lang="fr-FR" sz="2000" dirty="0"/>
                <a:t>t</a:t>
              </a:r>
              <a:r>
                <a:rPr lang="fr-FR" sz="2000" dirty="0" smtClean="0"/>
                <a:t>he propulsion</a:t>
              </a:r>
              <a:endParaRPr lang="fr-FR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9512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3D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24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" altLang="fr-FR" smtClean="0"/>
              <a:t>L. H. Benetti Ramos –Symmetry breaking and propulsion</a:t>
            </a:r>
            <a:endParaRPr lang="fr-FR" altLang="fr-F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825" y="1852129"/>
            <a:ext cx="62103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074261" y="5849004"/>
            <a:ext cx="2839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dirty="0" smtClean="0"/>
              <a:t>Godoy-Diana et al. (2008)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13410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25</a:t>
            </a:fld>
            <a:endParaRPr lang="fr-FR" altLang="fr-FR" dirty="0"/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398019" y="2375442"/>
            <a:ext cx="8244000" cy="593685"/>
          </a:xfrm>
        </p:spPr>
        <p:txBody>
          <a:bodyPr/>
          <a:lstStyle/>
          <a:p>
            <a:pPr algn="ctr"/>
            <a:r>
              <a:rPr lang="fr-FR" dirty="0" smtClean="0"/>
              <a:t>SELF-PROPULSION OF A </a:t>
            </a:r>
          </a:p>
          <a:p>
            <a:pPr algn="ctr"/>
            <a:r>
              <a:rPr lang="fr-FR" dirty="0" smtClean="0"/>
              <a:t>SYMMETRIC FLAPPING PLATE </a:t>
            </a:r>
          </a:p>
          <a:p>
            <a:pPr algn="ctr"/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" y="4037928"/>
            <a:ext cx="20288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927" y="4081519"/>
            <a:ext cx="5057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470261" y="5327062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i="1" dirty="0"/>
              <a:t>Lu &amp; Liao (2006)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6834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16" y="1301296"/>
            <a:ext cx="5400000" cy="266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Configuration and non-</a:t>
            </a:r>
            <a:r>
              <a:rPr lang="fr-FR" dirty="0" err="1"/>
              <a:t>dimensional</a:t>
            </a:r>
            <a:r>
              <a:rPr lang="fr-FR" dirty="0"/>
              <a:t> </a:t>
            </a:r>
            <a:r>
              <a:rPr lang="fr-FR" dirty="0" err="1"/>
              <a:t>parameters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26</a:t>
            </a:fld>
            <a:endParaRPr lang="fr-FR" altLang="fr-FR" dirty="0"/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ângulo 14">
                <a:extLst>
                  <a:ext uri="{FF2B5EF4-FFF2-40B4-BE49-F238E27FC236}">
                    <a16:creationId xmlns="" xmlns:a16="http://schemas.microsoft.com/office/drawing/2014/main" id="{FE85E7D0-A089-BC4C-8864-111A96FF142C}"/>
                  </a:ext>
                </a:extLst>
              </p:cNvPr>
              <p:cNvSpPr/>
              <p:nvPr/>
            </p:nvSpPr>
            <p:spPr>
              <a:xfrm>
                <a:off x="5797428" y="3356105"/>
                <a:ext cx="2922595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𝑦</m:t>
                          </m:r>
                        </m:e>
                        <m:sub>
                          <m:r>
                            <a:rPr lang="fr-FR" b="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𝑔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  <a:ea typeface="Cambria Math" charset="0"/>
                          <a:cs typeface="Cambria Math" charset="0"/>
                        </a:rPr>
                        <m:t>(</m:t>
                      </m:r>
                      <m:acc>
                        <m:accPr>
                          <m:chr m:val="̃"/>
                          <m:ctrlPr>
                            <a:rPr lang="fr-FR" b="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𝑡</m:t>
                          </m:r>
                        </m:e>
                      </m:acc>
                      <m:r>
                        <a:rPr lang="fr-FR" b="0" i="1" smtClean="0">
                          <a:latin typeface="Cambria Math"/>
                          <a:ea typeface="Cambria Math" charset="0"/>
                          <a:cs typeface="Cambria Math" charset="0"/>
                        </a:rPr>
                        <m:t>)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charset="0"/>
                          <a:cs typeface="Cambria Math" charset="0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𝐴</m:t>
                      </m:r>
                      <m:func>
                        <m:funcPr>
                          <m:ctrlPr>
                            <a:rPr lang="en-US" b="0" i="1" smtClean="0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𝜋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𝑓</m:t>
                          </m:r>
                          <m:acc>
                            <m:accPr>
                              <m:chr m:val="̃"/>
                              <m:ctrlPr>
                                <a:rPr lang="fr-FR" b="0" i="1" smtClean="0"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2" name="Retângulo 14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FE85E7D0-A089-BC4C-8864-111A96FF142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7428" y="3356105"/>
                <a:ext cx="2922595" cy="491738"/>
              </a:xfrm>
              <a:prstGeom prst="rect">
                <a:avLst/>
              </a:prstGeom>
              <a:blipFill rotWithShape="1">
                <a:blip r:embed="rId3"/>
                <a:stretch>
                  <a:fillRect r="-6263"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ângulo 15">
                <a:extLst>
                  <a:ext uri="{FF2B5EF4-FFF2-40B4-BE49-F238E27FC236}">
                    <a16:creationId xmlns="" xmlns:a16="http://schemas.microsoft.com/office/drawing/2014/main" id="{EDE54E7E-BCD8-1447-B22F-F10154A50B03}"/>
                  </a:ext>
                </a:extLst>
              </p:cNvPr>
              <p:cNvSpPr/>
              <p:nvPr/>
            </p:nvSpPr>
            <p:spPr>
              <a:xfrm>
                <a:off x="6824027" y="1949186"/>
                <a:ext cx="864147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3" name="Retângulo 15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EDE54E7E-BCD8-1447-B22F-F10154A50B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4027" y="1949186"/>
                <a:ext cx="864147" cy="491288"/>
              </a:xfrm>
              <a:prstGeom prst="rect">
                <a:avLst/>
              </a:prstGeom>
              <a:blipFill rotWithShape="1"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71771" y="1299387"/>
                <a:ext cx="1720343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𝑐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=0.05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771" y="1299387"/>
                <a:ext cx="1720343" cy="461665"/>
              </a:xfrm>
              <a:prstGeom prst="rect">
                <a:avLst/>
              </a:prstGeom>
              <a:blipFill rotWithShape="1">
                <a:blip r:embed="rId5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639296" y="5680565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2387183" y="3401970"/>
            <a:ext cx="61173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err="1" smtClean="0"/>
              <a:t>Forced</a:t>
            </a:r>
            <a:r>
              <a:rPr lang="fr-FR" sz="2000" dirty="0" smtClean="0"/>
              <a:t> oscillation </a:t>
            </a:r>
            <a:r>
              <a:rPr lang="fr-FR" sz="2000" dirty="0" err="1" smtClean="0"/>
              <a:t>along</a:t>
            </a:r>
            <a:r>
              <a:rPr lang="fr-FR" sz="2000" dirty="0" smtClean="0"/>
              <a:t> y: </a:t>
            </a:r>
            <a:endParaRPr lang="fr-FR" sz="2000" dirty="0"/>
          </a:p>
          <a:p>
            <a:endParaRPr lang="fr-FR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dirty="0" smtClean="0"/>
              <a:t>Free to move </a:t>
            </a:r>
            <a:r>
              <a:rPr lang="fr-FR" sz="2000" dirty="0" err="1" smtClean="0"/>
              <a:t>along</a:t>
            </a:r>
            <a:r>
              <a:rPr lang="fr-FR" sz="2000" dirty="0" smtClean="0"/>
              <a:t> x in an </a:t>
            </a:r>
            <a:r>
              <a:rPr lang="fr-FR" sz="2000" dirty="0" err="1" smtClean="0"/>
              <a:t>initially</a:t>
            </a:r>
            <a:r>
              <a:rPr lang="fr-FR" sz="2000" dirty="0" smtClean="0"/>
              <a:t> quiescent </a:t>
            </a:r>
            <a:r>
              <a:rPr lang="fr-FR" sz="2000" dirty="0" err="1" smtClean="0"/>
              <a:t>fluid</a:t>
            </a:r>
            <a:endParaRPr lang="fr-FR" dirty="0"/>
          </a:p>
        </p:txBody>
      </p:sp>
      <p:sp>
        <p:nvSpPr>
          <p:cNvPr id="45" name="ZoneTexte 44"/>
          <p:cNvSpPr txBox="1"/>
          <p:nvPr/>
        </p:nvSpPr>
        <p:spPr>
          <a:xfrm>
            <a:off x="2118265" y="4751173"/>
            <a:ext cx="4768604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Non-</a:t>
            </a:r>
            <a:r>
              <a:rPr lang="fr-FR" sz="2000" dirty="0" err="1" smtClean="0"/>
              <a:t>dimensional</a:t>
            </a:r>
            <a:r>
              <a:rPr lang="fr-FR" sz="2000" dirty="0" smtClean="0"/>
              <a:t> </a:t>
            </a:r>
            <a:r>
              <a:rPr lang="fr-FR" sz="2000" dirty="0" err="1" smtClean="0"/>
              <a:t>parameters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1511313" y="5575633"/>
                <a:ext cx="6229548" cy="6715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𝐴</m:t>
                    </m:r>
                    <m:r>
                      <a:rPr lang="fr-FR" b="0" i="1" smtClean="0">
                        <a:latin typeface="Cambria Math"/>
                      </a:rPr>
                      <m:t>/</m:t>
                    </m:r>
                    <m:r>
                      <a:rPr lang="fr-FR" b="0" i="1" smtClean="0">
                        <a:latin typeface="Cambria Math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latin typeface="Cambria Math" panose="02040503050406030204" pitchFamily="18" charset="0"/>
                      </a:rPr>
                      <m:t>5</m:t>
                    </m:r>
                    <m:r>
                      <a:rPr lang="fr-FR" b="0" i="0" smtClean="0">
                        <a:latin typeface="Cambria Math"/>
                      </a:rPr>
                      <m:t>          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𝛽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charset="0"/>
                        <a:cs typeface="Cambria Math" charset="0"/>
                      </a:rPr>
                      <m:t>=</m:t>
                    </m:r>
                    <m:r>
                      <a:rPr lang="fr-FR" b="0" i="1" smtClean="0">
                        <a:latin typeface="Cambria Math"/>
                        <a:ea typeface="Cambria Math" charset="0"/>
                        <a:cs typeface="Cambria Math" charset="0"/>
                      </a:rPr>
                      <m:t>𝑓</m:t>
                    </m:r>
                    <m:sSup>
                      <m:sSupPr>
                        <m:ctrlPr>
                          <a:rPr lang="fr-FR" b="0" i="1" smtClean="0">
                            <a:latin typeface="Cambria Math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  <a:ea typeface="Cambria Math" charset="0"/>
                            <a:cs typeface="Cambria Math" charset="0"/>
                          </a:rPr>
                          <m:t>𝑐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  <a:ea typeface="Cambria Math" charset="0"/>
                            <a:cs typeface="Cambria Math" charset="0"/>
                          </a:rPr>
                          <m:t>2</m:t>
                        </m:r>
                      </m:sup>
                    </m:sSup>
                    <m:r>
                      <a:rPr lang="fr-FR" b="0" i="1" smtClean="0">
                        <a:latin typeface="Cambria Math"/>
                        <a:ea typeface="Cambria Math" charset="0"/>
                        <a:cs typeface="Cambria Math" charset="0"/>
                      </a:rPr>
                      <m:t>/</m:t>
                    </m:r>
                    <m:r>
                      <a:rPr lang="fr-FR" b="0" i="1" smtClean="0">
                        <a:latin typeface="Cambria Math"/>
                        <a:ea typeface="Cambria Math" charset="0"/>
                        <a:cs typeface="Cambria Math" charset="0"/>
                      </a:rPr>
                      <m:t>𝜈</m:t>
                    </m:r>
                  </m:oMath>
                </a14:m>
                <a:r>
                  <a:rPr lang="fr-FR" dirty="0" smtClean="0"/>
                  <a:t>        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den>
                    </m:f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1313" y="5575633"/>
                <a:ext cx="6229548" cy="67153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19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Non-</a:t>
            </a:r>
            <a:r>
              <a:rPr lang="fr-FR" dirty="0" err="1" smtClean="0"/>
              <a:t>dimensional</a:t>
            </a:r>
            <a:r>
              <a:rPr lang="fr-FR" dirty="0" smtClean="0"/>
              <a:t> </a:t>
            </a:r>
            <a:r>
              <a:rPr lang="fr-FR" dirty="0" err="1" smtClean="0"/>
              <a:t>governing</a:t>
            </a:r>
            <a:r>
              <a:rPr lang="fr-FR" dirty="0" smtClean="0"/>
              <a:t> </a:t>
            </a:r>
            <a:r>
              <a:rPr lang="fr-FR" dirty="0" err="1" smtClean="0"/>
              <a:t>equations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27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773587" y="2216639"/>
                <a:ext cx="5396927" cy="85683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1" i="1" smtClean="0">
                              <a:latin typeface="Cambria Math"/>
                            </a:rPr>
                            <m:t>𝒖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𝜕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>
                                  <a:latin typeface="Cambria Math"/>
                                </a:rPr>
                                <m:t>𝒖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/>
                                    </a:rPr>
                                    <m:t>𝑔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fr-FR" b="1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latin typeface="Cambria Math"/>
                                    </a:rPr>
                                    <m:t>𝒆</m:t>
                                  </m:r>
                                </m:e>
                                <m:sub>
                                  <m:r>
                                    <a:rPr lang="fr-FR" b="1" i="1">
                                      <a:latin typeface="Cambria Math"/>
                                    </a:rPr>
                                    <m:t>𝒙</m:t>
                                  </m:r>
                                </m:sub>
                              </m:sSub>
                            </m:e>
                          </m:d>
                          <m:r>
                            <a:rPr lang="fr-FR" i="1">
                              <a:latin typeface="Cambria Math"/>
                            </a:rPr>
                            <m:t>⋅</m:t>
                          </m:r>
                          <m:r>
                            <a:rPr lang="fr-FR" b="1" i="1">
                              <a:latin typeface="Cambria Math"/>
                            </a:rPr>
                            <m:t>𝛁</m:t>
                          </m:r>
                        </m:e>
                      </m:d>
                      <m:r>
                        <a:rPr lang="fr-FR" b="1" i="1">
                          <a:latin typeface="Cambria Math"/>
                        </a:rPr>
                        <m:t>𝒖</m:t>
                      </m:r>
                      <m:r>
                        <a:rPr lang="fr-FR" b="1" i="1" smtClean="0">
                          <a:latin typeface="Cambria Math"/>
                        </a:rPr>
                        <m:t>=−</m:t>
                      </m:r>
                      <m:r>
                        <a:rPr lang="fr-FR" b="1" i="0" smtClean="0">
                          <a:latin typeface="Cambria Math"/>
                        </a:rPr>
                        <m:t>𝛁</m:t>
                      </m:r>
                      <m:r>
                        <a:rPr lang="fr-FR" b="0" i="1" smtClean="0">
                          <a:latin typeface="Cambria Math"/>
                        </a:rPr>
                        <m:t>𝑝</m:t>
                      </m:r>
                      <m:r>
                        <a:rPr lang="fr-FR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fr-FR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𝛽</m:t>
                          </m:r>
                        </m:den>
                      </m:f>
                      <m:r>
                        <a:rPr lang="fr-FR" b="1" i="1" smtClean="0">
                          <a:latin typeface="Cambria Math"/>
                        </a:rPr>
                        <m:t> </m:t>
                      </m:r>
                      <m:r>
                        <a:rPr lang="fr-FR" b="1" i="1" smtClean="0">
                          <a:latin typeface="Cambria Math"/>
                        </a:rPr>
                        <m:t>𝜟</m:t>
                      </m:r>
                      <m:r>
                        <a:rPr lang="fr-FR" b="1" i="1" smtClean="0">
                          <a:latin typeface="Cambria Math"/>
                        </a:rPr>
                        <m:t>𝒖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3587" y="2216639"/>
                <a:ext cx="5396927" cy="856838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ZoneTexte 6"/>
              <p:cNvSpPr txBox="1"/>
              <p:nvPr/>
            </p:nvSpPr>
            <p:spPr>
              <a:xfrm>
                <a:off x="3739077" y="3220403"/>
                <a:ext cx="1475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1" i="0" smtClean="0">
                          <a:latin typeface="Cambria Math"/>
                        </a:rPr>
                        <m:t>𝛁</m:t>
                      </m:r>
                      <m:r>
                        <a:rPr lang="fr-FR" b="1" i="1" smtClean="0">
                          <a:latin typeface="Cambria Math"/>
                        </a:rPr>
                        <m:t>⋅</m:t>
                      </m:r>
                      <m:r>
                        <a:rPr lang="fr-FR" b="1" i="1">
                          <a:latin typeface="Cambria Math"/>
                        </a:rPr>
                        <m:t>𝒖</m:t>
                      </m:r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fr-FR" i="1" dirty="0"/>
              </a:p>
            </p:txBody>
          </p:sp>
        </mc:Choice>
        <mc:Fallback xmlns=""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9077" y="3220403"/>
                <a:ext cx="1475084" cy="46166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1568657" y="1129525"/>
            <a:ext cx="57839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Incompressible Navier-Stokes </a:t>
            </a:r>
            <a:r>
              <a:rPr lang="fr-FR" dirty="0" err="1" smtClean="0"/>
              <a:t>equations</a:t>
            </a:r>
            <a:r>
              <a:rPr lang="fr-FR" dirty="0" smtClean="0"/>
              <a:t> </a:t>
            </a:r>
          </a:p>
          <a:p>
            <a:pPr algn="ctr"/>
            <a:r>
              <a:rPr lang="fr-FR" dirty="0"/>
              <a:t>i</a:t>
            </a:r>
            <a:r>
              <a:rPr lang="fr-FR" dirty="0" smtClean="0"/>
              <a:t>n a </a:t>
            </a:r>
            <a:r>
              <a:rPr lang="fr-FR" dirty="0" err="1" smtClean="0"/>
              <a:t>translating</a:t>
            </a:r>
            <a:r>
              <a:rPr lang="fr-FR" dirty="0" smtClean="0"/>
              <a:t> frame of </a:t>
            </a:r>
            <a:r>
              <a:rPr lang="fr-FR" dirty="0" err="1" smtClean="0"/>
              <a:t>reference</a:t>
            </a:r>
            <a:endParaRPr 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446140" y="5029223"/>
                <a:ext cx="4170629" cy="12829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𝜌</m:t>
                      </m:r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  <m:r>
                        <a:rPr lang="fr-FR" b="0" i="1" smtClean="0">
                          <a:latin typeface="Cambria Math"/>
                        </a:rPr>
                        <m:t>𝑆</m:t>
                      </m:r>
                      <m:f>
                        <m:f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𝑔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/>
                            </a:rPr>
                            <m:t>𝑑𝑡</m:t>
                          </m:r>
                        </m:den>
                      </m:f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𝝈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𝒖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𝑝</m:t>
                              </m:r>
                              <m:r>
                                <a:rPr lang="fr-FR" b="0" i="1" smtClean="0">
                                  <a:latin typeface="Cambria Math"/>
                                </a:rPr>
                                <m:t>)⋅</m:t>
                              </m:r>
                              <m:r>
                                <a:rPr lang="fr-FR" b="1" i="1" smtClean="0">
                                  <a:latin typeface="Cambria Math"/>
                                </a:rPr>
                                <m:t>𝒏</m:t>
                              </m:r>
                            </m:e>
                          </m:d>
                          <m:r>
                            <a:rPr lang="fr-FR" b="0" i="1" smtClean="0">
                              <a:latin typeface="Cambria Math"/>
                            </a:rPr>
                            <m:t>⋅</m:t>
                          </m:r>
                          <m:sSub>
                            <m:sSubPr>
                              <m:ctrlPr>
                                <a:rPr lang="fr-FR" b="1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1" i="1" smtClean="0">
                                  <a:latin typeface="Cambria Math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fr-FR" b="1" i="1" smtClean="0">
                                  <a:latin typeface="Cambria Math"/>
                                </a:rPr>
                                <m:t>𝒙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140" y="5029223"/>
                <a:ext cx="4170629" cy="128298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394522" y="4152714"/>
                <a:ext cx="6554936" cy="4917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𝑢</m:t>
                      </m:r>
                      <m:d>
                        <m:dPr>
                          <m:ctrlPr>
                            <a:rPr lang="fr-FR" b="1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 b="0" i="0" smtClean="0"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fr-FR" b="1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𝑢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𝑔</m:t>
                          </m:r>
                        </m:sub>
                      </m:sSub>
                      <m:r>
                        <a:rPr lang="fr-FR" b="0" i="1" smtClean="0">
                          <a:latin typeface="Cambria Math"/>
                        </a:rPr>
                        <m:t>           </m:t>
                      </m:r>
                      <m:r>
                        <a:rPr lang="fr-FR" b="0" i="1" smtClean="0">
                          <a:latin typeface="Cambria Math"/>
                        </a:rPr>
                        <m:t>𝑣</m:t>
                      </m:r>
                      <m:d>
                        <m:dPr>
                          <m:ctrlPr>
                            <a:rPr lang="fr-FR" b="1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fr-FR">
                                  <a:latin typeface="Cambria Math"/>
                                </a:rPr>
                                <m:t>Γ</m:t>
                              </m:r>
                            </m:e>
                            <m:sub>
                              <m:r>
                                <a:rPr lang="fr-FR" i="1">
                                  <a:latin typeface="Cambria Math"/>
                                </a:rPr>
                                <m:t>𝑤</m:t>
                              </m:r>
                            </m:sub>
                          </m:sSub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 = </m:t>
                      </m:r>
                      <m:r>
                        <a:rPr lang="fr-FR" i="1">
                          <a:latin typeface="Cambria Math"/>
                        </a:rPr>
                        <m:t>2</m:t>
                      </m:r>
                      <m:r>
                        <a:rPr lang="fr-FR" i="1">
                          <a:latin typeface="Cambria Math"/>
                        </a:rPr>
                        <m:t> </m:t>
                      </m:r>
                      <m:r>
                        <a:rPr lang="fr-FR" i="1">
                          <a:latin typeface="Cambria Math"/>
                        </a:rPr>
                        <m:t>𝜋</m:t>
                      </m:r>
                      <m:r>
                        <a:rPr lang="fr-FR" b="0" i="1" smtClean="0">
                          <a:latin typeface="Cambria Math"/>
                        </a:rPr>
                        <m:t> (</m:t>
                      </m:r>
                      <m:r>
                        <a:rPr lang="fr-FR" b="0" i="1" smtClean="0">
                          <a:latin typeface="Cambria Math"/>
                        </a:rPr>
                        <m:t>𝐴</m:t>
                      </m:r>
                      <m:r>
                        <a:rPr lang="fr-FR" b="0" i="1" smtClean="0">
                          <a:latin typeface="Cambria Math"/>
                        </a:rPr>
                        <m:t>/</m:t>
                      </m:r>
                      <m:r>
                        <a:rPr lang="fr-FR" b="0" i="1" smtClean="0">
                          <a:latin typeface="Cambria Math"/>
                        </a:rPr>
                        <m:t>𝑐</m:t>
                      </m:r>
                      <m:r>
                        <a:rPr lang="fr-FR" b="0" i="1" smtClean="0">
                          <a:latin typeface="Cambria Math"/>
                        </a:rPr>
                        <m:t>) 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fr-FR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2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𝜋</m:t>
                              </m:r>
                              <m:r>
                                <a:rPr lang="fr-FR" i="1">
                                  <a:latin typeface="Cambria Math"/>
                                  <a:ea typeface="Cambria Math" charset="0"/>
                                  <a:cs typeface="Cambria Math" charset="0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charset="0"/>
                                  <a:cs typeface="Cambria Math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fr-FR" i="1">
                              <a:latin typeface="Cambria Math"/>
                              <a:ea typeface="Cambria Math" charset="0"/>
                              <a:cs typeface="Cambria Math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4522" y="4152714"/>
                <a:ext cx="6554936" cy="491738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00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ítulo 1">
                <a:extLst>
                  <a:ext uri="{FF2B5EF4-FFF2-40B4-BE49-F238E27FC236}">
                    <a16:creationId xmlns="" xmlns:a16="http://schemas.microsoft.com/office/drawing/2014/main" id="{ADFE43F9-4B36-1A47-B95D-188AD33C10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GB" dirty="0" smtClean="0"/>
                  <a:t>Three regimes of solutions for </a:t>
                </a:r>
                <a14:m>
                  <m:oMath xmlns:m="http://schemas.openxmlformats.org/officeDocument/2006/math">
                    <m:r>
                      <a:rPr lang="fr-FR" b="1" i="1" smtClean="0">
                        <a:latin typeface="Cambria Math"/>
                      </a:rPr>
                      <m:t>𝜷</m:t>
                    </m:r>
                    <m:r>
                      <a:rPr lang="fr-FR" b="1" i="1" smtClean="0">
                        <a:latin typeface="Cambria Math"/>
                      </a:rPr>
                      <m:t>&lt;</m:t>
                    </m:r>
                    <m:r>
                      <a:rPr lang="fr-FR" b="1" i="1" smtClean="0">
                        <a:latin typeface="Cambria Math"/>
                      </a:rPr>
                      <m:t>𝟐𝟎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" name="Título 1">
                <a:extLst>
                  <a:ext uri="{FF2B5EF4-FFF2-40B4-BE49-F238E27FC236}">
                    <a16:creationId xmlns:a16="http://schemas.microsoft.com/office/drawing/2014/main" xmlns="" id="{ADFE43F9-4B36-1A47-B95D-188AD33C10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 rotWithShape="1">
                <a:blip r:embed="rId2"/>
                <a:stretch>
                  <a:fillRect l="-220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9C0B67E-23C2-A24B-8756-F283BFFE8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28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9">
                <a:extLst>
                  <a:ext uri="{FF2B5EF4-FFF2-40B4-BE49-F238E27FC236}">
                    <a16:creationId xmlns="" xmlns:a16="http://schemas.microsoft.com/office/drawing/2014/main" id="{572A60D3-65BB-E242-88D6-1A0C59726B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6975" y="1052970"/>
                <a:ext cx="8244000" cy="444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603250" indent="-603250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68338" indent="-21748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985838" indent="-315913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260475" indent="-27463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524000" indent="-26352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6447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1019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5591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40163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ctr"/>
                <a:r>
                  <a:rPr lang="en-US" sz="2200" b="0" kern="0" dirty="0" smtClean="0"/>
                  <a:t>Low flapping frequency (</a:t>
                </a:r>
                <a14:m>
                  <m:oMath xmlns:m="http://schemas.openxmlformats.org/officeDocument/2006/math">
                    <m:r>
                      <a:rPr lang="fr-FR" sz="2200" b="0" i="1" kern="0" smtClean="0">
                        <a:latin typeface="Cambria Math"/>
                      </a:rPr>
                      <m:t>𝛽</m:t>
                    </m:r>
                    <m:r>
                      <a:rPr lang="fr-FR" sz="2200" b="0" i="1" kern="0" smtClean="0">
                        <a:latin typeface="Cambria Math"/>
                      </a:rPr>
                      <m:t>&lt;</m:t>
                    </m:r>
                    <m:r>
                      <a:rPr lang="fr-FR" sz="2200" b="0" i="1" kern="0" smtClean="0">
                        <a:latin typeface="Cambria Math"/>
                      </a:rPr>
                      <m:t>4</m:t>
                    </m:r>
                    <m:r>
                      <a:rPr lang="fr-FR" sz="2200" b="0" i="1" kern="0" smtClean="0">
                        <a:latin typeface="Cambria Math"/>
                      </a:rPr>
                      <m:t>.</m:t>
                    </m:r>
                    <m:r>
                      <a:rPr lang="fr-FR" sz="2200" b="0" i="1" kern="0" smtClean="0">
                        <a:latin typeface="Cambria Math"/>
                      </a:rPr>
                      <m:t>5</m:t>
                    </m:r>
                    <m:r>
                      <a:rPr lang="fr-FR" sz="2200" b="0" i="1" kern="0" smtClean="0">
                        <a:latin typeface="Cambria Math"/>
                      </a:rPr>
                      <m:t>)</m:t>
                    </m:r>
                  </m:oMath>
                </a14:m>
                <a:endParaRPr lang="en-GB" sz="2200" b="0" kern="0" dirty="0"/>
              </a:p>
            </p:txBody>
          </p:sp>
        </mc:Choice>
        <mc:Fallback xmlns="">
          <p:sp>
            <p:nvSpPr>
              <p:cNvPr id="10" name="Espaço Reservado para Conteúdo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2A60D3-65BB-E242-88D6-1A0C59726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75" y="1052970"/>
                <a:ext cx="8244000" cy="444743"/>
              </a:xfrm>
              <a:prstGeom prst="rect">
                <a:avLst/>
              </a:prstGeom>
              <a:blipFill rotWithShape="1">
                <a:blip r:embed="rId3"/>
                <a:stretch>
                  <a:fillRect t="-6849" b="-246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9">
                <a:extLst>
                  <a:ext uri="{FF2B5EF4-FFF2-40B4-BE49-F238E27FC236}">
                    <a16:creationId xmlns="" xmlns:a16="http://schemas.microsoft.com/office/drawing/2014/main" id="{572A60D3-65BB-E242-88D6-1A0C59726B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03247" y="4169264"/>
                <a:ext cx="8244000" cy="9860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603250" indent="-603250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68338" indent="-21748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985838" indent="-315913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260475" indent="-27463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524000" indent="-26352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6447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1019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5591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40163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ctr"/>
                <a:r>
                  <a:rPr lang="en-US" sz="2000" b="0" kern="0" dirty="0" smtClean="0"/>
                  <a:t>The flow has the y-</a:t>
                </a:r>
                <a:r>
                  <a:rPr lang="en-US" sz="2000" b="0" kern="0" dirty="0" err="1" smtClean="0"/>
                  <a:t>reflectional</a:t>
                </a:r>
                <a:r>
                  <a:rPr lang="en-US" sz="2000" b="0" kern="0" dirty="0" smtClean="0"/>
                  <a:t> symmetry</a:t>
                </a:r>
                <a:endParaRPr lang="en-US" sz="2000" b="0" kern="0" dirty="0"/>
              </a:p>
              <a:p>
                <a:pPr algn="ctr"/>
                <a:r>
                  <a:rPr lang="en-US" sz="2000" b="0" kern="0" dirty="0" smtClean="0"/>
                  <a:t>No instantaneous horizontal force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sz="2000" b="0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sz="2000" b="0" i="1" kern="0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fr-FR" sz="2000" b="0" i="1" kern="0" smtClean="0">
                            <a:latin typeface="Cambria Math"/>
                          </a:rPr>
                          <m:t>𝑥</m:t>
                        </m:r>
                      </m:sub>
                    </m:sSub>
                    <m:r>
                      <a:rPr lang="fr-FR" sz="2000" b="0" i="1" kern="0" smtClean="0">
                        <a:latin typeface="Cambria Math"/>
                      </a:rPr>
                      <m:t>(</m:t>
                    </m:r>
                    <m:r>
                      <a:rPr lang="fr-FR" sz="2000" b="0" i="1" kern="0" smtClean="0">
                        <a:latin typeface="Cambria Math"/>
                      </a:rPr>
                      <m:t>𝑡</m:t>
                    </m:r>
                    <m:r>
                      <a:rPr lang="fr-FR" sz="2000" b="0" i="1" kern="0" smtClean="0">
                        <a:latin typeface="Cambria Math"/>
                      </a:rPr>
                      <m:t>)=</m:t>
                    </m:r>
                    <m:r>
                      <a:rPr lang="fr-FR" sz="2000" b="0" i="1" kern="0" smtClean="0">
                        <a:latin typeface="Cambria Math"/>
                      </a:rPr>
                      <m:t>0</m:t>
                    </m:r>
                    <m:r>
                      <a:rPr lang="fr-FR" sz="2000" b="0" i="1" kern="0" smtClean="0">
                        <a:latin typeface="Cambria Math"/>
                      </a:rPr>
                      <m:t>)</m:t>
                    </m:r>
                  </m:oMath>
                </a14:m>
                <a:endParaRPr lang="en-US" sz="2000" b="0" kern="0" dirty="0"/>
              </a:p>
              <a:p>
                <a:pPr algn="ctr"/>
                <a:endParaRPr lang="en-US" sz="2000" b="0" kern="0" dirty="0" smtClean="0"/>
              </a:p>
              <a:p>
                <a:pPr algn="ctr"/>
                <a:r>
                  <a:rPr lang="en-US" kern="0" dirty="0" smtClean="0"/>
                  <a:t>No propulsion </a:t>
                </a:r>
                <a14:m>
                  <m:oMath xmlns:m="http://schemas.openxmlformats.org/officeDocument/2006/math">
                    <m:r>
                      <a:rPr lang="fr-FR" b="1" i="0" kern="0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fr-F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kern="0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fr-FR" b="1" i="1" kern="0" smtClean="0">
                            <a:latin typeface="Cambria Math"/>
                          </a:rPr>
                          <m:t>𝒈</m:t>
                        </m:r>
                      </m:sub>
                    </m:sSub>
                    <m:r>
                      <a:rPr lang="fr-FR" b="1" i="1" kern="0" smtClean="0">
                        <a:latin typeface="Cambria Math"/>
                      </a:rPr>
                      <m:t>(</m:t>
                    </m:r>
                    <m:r>
                      <a:rPr lang="fr-FR" b="1" i="1" kern="0" smtClean="0">
                        <a:latin typeface="Cambria Math"/>
                      </a:rPr>
                      <m:t>𝒕</m:t>
                    </m:r>
                    <m:r>
                      <a:rPr lang="fr-FR" b="1" i="1" kern="0" smtClean="0">
                        <a:latin typeface="Cambria Math"/>
                      </a:rPr>
                      <m:t>)=</m:t>
                    </m:r>
                    <m:r>
                      <a:rPr lang="fr-FR" b="1" i="1" kern="0" smtClean="0">
                        <a:latin typeface="Cambria Math"/>
                      </a:rPr>
                      <m:t>𝟎</m:t>
                    </m:r>
                    <m:r>
                      <a:rPr lang="fr-FR" b="1" i="1" kern="0" smtClean="0">
                        <a:latin typeface="Cambria Math"/>
                      </a:rPr>
                      <m:t>)</m:t>
                    </m:r>
                  </m:oMath>
                </a14:m>
                <a:endParaRPr lang="en-GB" kern="0" dirty="0"/>
              </a:p>
            </p:txBody>
          </p:sp>
        </mc:Choice>
        <mc:Fallback xmlns="">
          <p:sp>
            <p:nvSpPr>
              <p:cNvPr id="8" name="Espaço Reservado para Conteúdo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2A60D3-65BB-E242-88D6-1A0C59726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247" y="4169264"/>
                <a:ext cx="8244000" cy="986041"/>
              </a:xfrm>
              <a:prstGeom prst="rect">
                <a:avLst/>
              </a:prstGeom>
              <a:blipFill rotWithShape="1">
                <a:blip r:embed="rId4"/>
                <a:stretch>
                  <a:fillRect t="-2469" b="-734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481" y="1751264"/>
            <a:ext cx="701992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57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DFE43F9-4B36-1A47-B95D-188AD33C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Propulsive regime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9C0B67E-23C2-A24B-8756-F283BFFE8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29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9">
                <a:extLst>
                  <a:ext uri="{FF2B5EF4-FFF2-40B4-BE49-F238E27FC236}">
                    <a16:creationId xmlns="" xmlns:a16="http://schemas.microsoft.com/office/drawing/2014/main" id="{572A60D3-65BB-E242-88D6-1A0C59726B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6975" y="1068736"/>
                <a:ext cx="8244000" cy="444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603250" indent="-603250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68338" indent="-21748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985838" indent="-315913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260475" indent="-27463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524000" indent="-26352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6447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1019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5591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40163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ctr"/>
                <a:r>
                  <a:rPr lang="en-US" sz="2200" b="0" kern="0" dirty="0" smtClean="0"/>
                  <a:t>Intermediate flapping frequency  (</a:t>
                </a:r>
                <a14:m>
                  <m:oMath xmlns:m="http://schemas.openxmlformats.org/officeDocument/2006/math">
                    <m:r>
                      <a:rPr lang="fr-FR" sz="2200" b="0" kern="0">
                        <a:latin typeface="Cambria Math"/>
                      </a:rPr>
                      <m:t>4</m:t>
                    </m:r>
                    <m:r>
                      <a:rPr lang="fr-FR" sz="2200" b="0" i="0" kern="0" smtClean="0">
                        <a:latin typeface="Cambria Math"/>
                      </a:rPr>
                      <m:t>.</m:t>
                    </m:r>
                    <m:r>
                      <a:rPr lang="fr-FR" sz="2200" b="0" i="0" kern="0" smtClean="0">
                        <a:latin typeface="Cambria Math"/>
                      </a:rPr>
                      <m:t>5</m:t>
                    </m:r>
                    <m:r>
                      <a:rPr lang="fr-FR" sz="2200" b="0" kern="0">
                        <a:latin typeface="Cambria Math"/>
                      </a:rPr>
                      <m:t>&lt;</m:t>
                    </m:r>
                    <m:r>
                      <a:rPr lang="fr-FR" sz="2200" b="0" i="1" kern="0">
                        <a:latin typeface="Cambria Math"/>
                      </a:rPr>
                      <m:t>𝛽</m:t>
                    </m:r>
                    <m:r>
                      <a:rPr lang="fr-FR" sz="2200" b="0" i="1" kern="0">
                        <a:latin typeface="Cambria Math"/>
                      </a:rPr>
                      <m:t>&lt;</m:t>
                    </m:r>
                    <m:r>
                      <a:rPr lang="fr-FR" sz="2200" b="0" i="1" kern="0">
                        <a:latin typeface="Cambria Math"/>
                      </a:rPr>
                      <m:t>9</m:t>
                    </m:r>
                    <m:r>
                      <a:rPr lang="fr-FR" sz="2200" b="0" i="1" ker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0" kern="0" dirty="0" smtClean="0"/>
                  <a:t>)</a:t>
                </a:r>
                <a:endParaRPr lang="en-GB" sz="2200" b="0" kern="0" dirty="0"/>
              </a:p>
            </p:txBody>
          </p:sp>
        </mc:Choice>
        <mc:Fallback xmlns="">
          <p:sp>
            <p:nvSpPr>
              <p:cNvPr id="10" name="Espaço Reservado para Conteúdo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2A60D3-65BB-E242-88D6-1A0C59726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75" y="1068736"/>
                <a:ext cx="8244000" cy="444743"/>
              </a:xfrm>
              <a:prstGeom prst="rect">
                <a:avLst/>
              </a:prstGeom>
              <a:blipFill rotWithShape="1">
                <a:blip r:embed="rId2"/>
                <a:stretch>
                  <a:fillRect t="-6849" b="-246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Espaço Reservado para Conteúdo 9">
                <a:extLst>
                  <a:ext uri="{FF2B5EF4-FFF2-40B4-BE49-F238E27FC236}">
                    <a16:creationId xmlns="" xmlns:a16="http://schemas.microsoft.com/office/drawing/2014/main" id="{572A60D3-65BB-E242-88D6-1A0C59726B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6975" y="5828190"/>
                <a:ext cx="8244000" cy="4930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603250" indent="-603250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68338" indent="-21748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985838" indent="-315913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260475" indent="-27463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524000" indent="-26352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6447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1019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5591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40163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ctr"/>
                <a:r>
                  <a:rPr lang="en-US" sz="2000" b="0" kern="0" dirty="0"/>
                  <a:t>S</a:t>
                </a:r>
                <a:r>
                  <a:rPr lang="en-US" sz="2000" b="0" kern="0" dirty="0" smtClean="0"/>
                  <a:t>light asymmetry of the flow -  </a:t>
                </a:r>
                <a:r>
                  <a:rPr lang="en-US" kern="0" dirty="0" smtClean="0"/>
                  <a:t>Propulsion </a:t>
                </a:r>
                <a14:m>
                  <m:oMath xmlns:m="http://schemas.openxmlformats.org/officeDocument/2006/math">
                    <m:r>
                      <a:rPr lang="fr-FR" b="1" i="0" kern="0" smtClean="0">
                        <a:latin typeface="Cambria Math"/>
                      </a:rPr>
                      <m:t>(&lt;</m:t>
                    </m:r>
                    <m:sSub>
                      <m:sSubPr>
                        <m:ctrlPr>
                          <a:rPr lang="fr-F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kern="0" smtClean="0">
                            <a:latin typeface="Cambria Math"/>
                          </a:rPr>
                          <m:t>𝒖</m:t>
                        </m:r>
                      </m:e>
                      <m:sub>
                        <m:r>
                          <a:rPr lang="fr-FR" b="1" i="1" kern="0" smtClean="0">
                            <a:latin typeface="Cambria Math"/>
                          </a:rPr>
                          <m:t>𝒈</m:t>
                        </m:r>
                      </m:sub>
                    </m:sSub>
                    <m:d>
                      <m:dPr>
                        <m:ctrlPr>
                          <a:rPr lang="fr-FR" i="1" kern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1" i="1" kern="0" smtClean="0">
                            <a:latin typeface="Cambria Math"/>
                          </a:rPr>
                          <m:t>𝒕</m:t>
                        </m:r>
                      </m:e>
                    </m:d>
                    <m:sSub>
                      <m:sSubPr>
                        <m:ctrlPr>
                          <a:rPr lang="fr-FR" i="1" kern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1" i="1" kern="0" smtClean="0">
                            <a:latin typeface="Cambria Math"/>
                          </a:rPr>
                          <m:t>&gt;</m:t>
                        </m:r>
                      </m:e>
                      <m:sub>
                        <m:r>
                          <a:rPr lang="fr-FR" b="1" i="1" kern="0" smtClean="0">
                            <a:latin typeface="Cambria Math"/>
                          </a:rPr>
                          <m:t>𝑻</m:t>
                        </m:r>
                      </m:sub>
                    </m:sSub>
                    <m:r>
                      <a:rPr lang="fr-FR" b="1" i="1" kern="0" smtClean="0">
                        <a:latin typeface="Cambria Math"/>
                      </a:rPr>
                      <m:t>≠</m:t>
                    </m:r>
                    <m:r>
                      <a:rPr lang="fr-FR" b="1" i="1" kern="0" smtClean="0">
                        <a:latin typeface="Cambria Math"/>
                      </a:rPr>
                      <m:t>𝟎</m:t>
                    </m:r>
                    <m:r>
                      <a:rPr lang="fr-FR" b="1" i="1" kern="0" smtClean="0">
                        <a:latin typeface="Cambria Math"/>
                      </a:rPr>
                      <m:t>)</m:t>
                    </m:r>
                  </m:oMath>
                </a14:m>
                <a:endParaRPr lang="en-GB" kern="0" dirty="0"/>
              </a:p>
            </p:txBody>
          </p:sp>
        </mc:Choice>
        <mc:Fallback xmlns="">
          <p:sp>
            <p:nvSpPr>
              <p:cNvPr id="8" name="Espaço Reservado para Conteúdo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2A60D3-65BB-E242-88D6-1A0C59726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75" y="5828190"/>
                <a:ext cx="8244000" cy="493020"/>
              </a:xfrm>
              <a:prstGeom prst="rect">
                <a:avLst/>
              </a:prstGeom>
              <a:blipFill rotWithShape="1">
                <a:blip r:embed="rId3"/>
                <a:stretch>
                  <a:fillRect t="-9877" b="-2098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431" y="1670956"/>
            <a:ext cx="70580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36" y="3497823"/>
            <a:ext cx="2600471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2740" y="3500807"/>
            <a:ext cx="2582069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692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</a:t>
            </a:fld>
            <a:endParaRPr lang="fr-FR" altLang="fr-FR" dirty="0"/>
          </a:p>
        </p:txBody>
      </p:sp>
      <p:sp>
        <p:nvSpPr>
          <p:cNvPr id="7" name="Rectangle 6"/>
          <p:cNvSpPr/>
          <p:nvPr/>
        </p:nvSpPr>
        <p:spPr>
          <a:xfrm>
            <a:off x="1378427" y="5202376"/>
            <a:ext cx="61881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 err="1" smtClean="0"/>
              <a:t>Maneouvrability</a:t>
            </a:r>
            <a:r>
              <a:rPr lang="en-GB" sz="2000" dirty="0" smtClean="0"/>
              <a:t>  /  low sound signature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 smtClean="0"/>
              <a:t>How small can we go?  </a:t>
            </a:r>
          </a:p>
        </p:txBody>
      </p:sp>
      <p:sp>
        <p:nvSpPr>
          <p:cNvPr id="8" name="Rectangle 7"/>
          <p:cNvSpPr/>
          <p:nvPr/>
        </p:nvSpPr>
        <p:spPr>
          <a:xfrm>
            <a:off x="1925204" y="1080000"/>
            <a:ext cx="51700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Locomotion based on flapping wings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331" y="2347421"/>
            <a:ext cx="2215385" cy="2160000"/>
          </a:xfrm>
          <a:prstGeom prst="rect">
            <a:avLst/>
          </a:prstGeom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452" y="2379969"/>
            <a:ext cx="2574643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1374652" y="4609105"/>
            <a:ext cx="1926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/>
              <a:t>http://www.delfly.nl/</a:t>
            </a:r>
          </a:p>
        </p:txBody>
      </p:sp>
      <p:sp>
        <p:nvSpPr>
          <p:cNvPr id="10" name="Rectangle 9"/>
          <p:cNvSpPr/>
          <p:nvPr/>
        </p:nvSpPr>
        <p:spPr>
          <a:xfrm>
            <a:off x="1917720" y="1864810"/>
            <a:ext cx="7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/>
              <a:t>Delfly</a:t>
            </a:r>
            <a:endParaRPr lang="fr-FR" sz="1800" dirty="0"/>
          </a:p>
        </p:txBody>
      </p:sp>
      <p:sp>
        <p:nvSpPr>
          <p:cNvPr id="14" name="Rectangle 13"/>
          <p:cNvSpPr/>
          <p:nvPr/>
        </p:nvSpPr>
        <p:spPr>
          <a:xfrm>
            <a:off x="5695837" y="1915101"/>
            <a:ext cx="11208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800" dirty="0" err="1" smtClean="0"/>
              <a:t>Robobee</a:t>
            </a:r>
            <a:endParaRPr lang="fr-FR" sz="1800" dirty="0"/>
          </a:p>
        </p:txBody>
      </p:sp>
      <p:sp>
        <p:nvSpPr>
          <p:cNvPr id="11" name="Rectangle 10"/>
          <p:cNvSpPr/>
          <p:nvPr/>
        </p:nvSpPr>
        <p:spPr>
          <a:xfrm>
            <a:off x="4979039" y="4608209"/>
            <a:ext cx="277288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/>
              <a:t>https://wyss.harvard.edu</a:t>
            </a:r>
            <a:r>
              <a:rPr lang="fr-FR" sz="1600" dirty="0" smtClean="0"/>
              <a:t>/</a:t>
            </a:r>
            <a:endParaRPr lang="fr-FR" sz="1600" dirty="0"/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5801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DFE43F9-4B36-1A47-B95D-188AD33C10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and forth regime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9C0B67E-23C2-A24B-8756-F283BFFE8C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30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Espaço Reservado para Conteúdo 9">
                <a:extLst>
                  <a:ext uri="{FF2B5EF4-FFF2-40B4-BE49-F238E27FC236}">
                    <a16:creationId xmlns="" xmlns:a16="http://schemas.microsoft.com/office/drawing/2014/main" id="{572A60D3-65BB-E242-88D6-1A0C59726B2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76975" y="1052970"/>
                <a:ext cx="8244000" cy="4447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="" xmlns:ma14="http://schemas.microsoft.com/office/mac/drawingml/2011/main" val="1"/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603250" indent="-603250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defRPr sz="2400" b="1">
                    <a:solidFill>
                      <a:schemeClr val="tx1"/>
                    </a:solidFill>
                    <a:latin typeface="+mn-lt"/>
                    <a:ea typeface="ＭＳ Ｐゴシック" charset="0"/>
                    <a:cs typeface="ＭＳ Ｐゴシック" charset="0"/>
                  </a:defRPr>
                </a:lvl1pPr>
                <a:lvl2pPr marL="668338" indent="-21748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2pPr>
                <a:lvl3pPr marL="985838" indent="-315913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20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3pPr>
                <a:lvl4pPr marL="1260475" indent="-274638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4pPr>
                <a:lvl5pPr marL="1524000" indent="-263525" algn="l" defTabSz="904875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Lucida Grande" charset="0"/>
                  <a:buChar char="-"/>
                  <a:defRPr sz="1600">
                    <a:solidFill>
                      <a:schemeClr val="tx1"/>
                    </a:solidFill>
                    <a:latin typeface="+mn-lt"/>
                    <a:ea typeface="ＭＳ Ｐゴシック" charset="0"/>
                  </a:defRPr>
                </a:lvl5pPr>
                <a:lvl6pPr marL="26447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31019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5591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4016375" indent="-377825" algn="l" defTabSz="904875" rtl="0" eaLnBrk="1" fontAlgn="base" hangingPunct="1">
                  <a:spcBef>
                    <a:spcPct val="2000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 algn="ctr"/>
                <a:r>
                  <a:rPr lang="en-US" sz="2200" b="0" kern="0" dirty="0" smtClean="0"/>
                  <a:t>Large flapping frequency  (</a:t>
                </a:r>
                <a14:m>
                  <m:oMath xmlns:m="http://schemas.openxmlformats.org/officeDocument/2006/math">
                    <m:r>
                      <a:rPr lang="fr-FR" sz="2200" b="0" kern="0" dirty="0" smtClean="0">
                        <a:latin typeface="Cambria Math"/>
                      </a:rPr>
                      <m:t>1</m:t>
                    </m:r>
                    <m:r>
                      <a:rPr lang="fr-FR" sz="2200" b="0" i="0" kern="0" dirty="0" smtClean="0">
                        <a:latin typeface="Cambria Math"/>
                      </a:rPr>
                      <m:t>1</m:t>
                    </m:r>
                    <m:r>
                      <a:rPr lang="fr-FR" sz="2200" b="0" kern="0">
                        <a:latin typeface="Cambria Math"/>
                      </a:rPr>
                      <m:t>&lt;</m:t>
                    </m:r>
                    <m:r>
                      <a:rPr lang="fr-FR" sz="2200" b="0" i="1" kern="0">
                        <a:latin typeface="Cambria Math"/>
                      </a:rPr>
                      <m:t>𝛽</m:t>
                    </m:r>
                    <m:r>
                      <a:rPr lang="fr-FR" sz="2200" b="0" i="1" kern="0">
                        <a:latin typeface="Cambria Math"/>
                      </a:rPr>
                      <m:t>&lt;</m:t>
                    </m:r>
                    <m:r>
                      <a:rPr lang="fr-FR" sz="2200" b="0" i="1" kern="0">
                        <a:latin typeface="Cambria Math"/>
                      </a:rPr>
                      <m:t>20</m:t>
                    </m:r>
                    <m:r>
                      <a:rPr lang="fr-FR" sz="2200" b="0" i="1" kern="0">
                        <a:latin typeface="Cambria Math"/>
                      </a:rPr>
                      <m:t> </m:t>
                    </m:r>
                  </m:oMath>
                </a14:m>
                <a:r>
                  <a:rPr lang="en-US" sz="2200" b="0" kern="0" dirty="0" smtClean="0"/>
                  <a:t>)</a:t>
                </a:r>
                <a:endParaRPr lang="en-GB" sz="2200" b="0" kern="0" dirty="0"/>
              </a:p>
            </p:txBody>
          </p:sp>
        </mc:Choice>
        <mc:Fallback xmlns="">
          <p:sp>
            <p:nvSpPr>
              <p:cNvPr id="10" name="Espaço Reservado para Conteúdo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72A60D3-65BB-E242-88D6-1A0C59726B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6975" y="1052970"/>
                <a:ext cx="8244000" cy="444743"/>
              </a:xfrm>
              <a:prstGeom prst="rect">
                <a:avLst/>
              </a:prstGeom>
              <a:blipFill rotWithShape="1">
                <a:blip r:embed="rId2"/>
                <a:stretch>
                  <a:fillRect t="-6849" b="-2465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FAA26D3D-D897-4be2-8F04-BA451C77F1D7}">
                  <ma14:placeholderFlag xmlns:ma14="http://schemas.microsoft.com/office/mac/drawingml/2011/main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291" y="1583098"/>
            <a:ext cx="5572174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342" y="4937645"/>
            <a:ext cx="5193442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727" y="3092176"/>
            <a:ext cx="243028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7850" y="3013346"/>
            <a:ext cx="220681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65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r>
              <a:rPr lang="fr-FR" dirty="0" smtClean="0"/>
              <a:t> of non-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results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31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" altLang="fr-FR" smtClean="0"/>
              <a:t>L. H. Benetti Ramos –Symmetry breaking and propulsion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" y="1818621"/>
            <a:ext cx="89344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993232" y="1261231"/>
            <a:ext cx="26516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5050"/>
                </a:solidFill>
              </a:rPr>
              <a:t>Propulsive </a:t>
            </a:r>
            <a:r>
              <a:rPr lang="fr-FR" dirty="0" err="1" smtClean="0">
                <a:solidFill>
                  <a:srgbClr val="FF5050"/>
                </a:solidFill>
              </a:rPr>
              <a:t>regime</a:t>
            </a:r>
            <a:endParaRPr lang="fr-FR" dirty="0">
              <a:solidFill>
                <a:srgbClr val="FF505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433854" y="1261231"/>
            <a:ext cx="29899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Back &amp; Forth </a:t>
            </a:r>
            <a:r>
              <a:rPr lang="fr-FR" dirty="0" err="1" smtClean="0">
                <a:solidFill>
                  <a:schemeClr val="bg1">
                    <a:lumMod val="50000"/>
                  </a:schemeClr>
                </a:solidFill>
              </a:rPr>
              <a:t>regime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481959" y="5171080"/>
            <a:ext cx="17524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Mean</a:t>
            </a:r>
            <a:r>
              <a:rPr lang="fr-FR" sz="2000" dirty="0" smtClean="0"/>
              <a:t> </a:t>
            </a:r>
            <a:r>
              <a:rPr lang="fr-FR" sz="2000" dirty="0" err="1" smtClean="0"/>
              <a:t>velocity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43321" y="5186836"/>
            <a:ext cx="15969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Frequencies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1422" y="5849000"/>
            <a:ext cx="81980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Can </a:t>
            </a:r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predict</a:t>
            </a:r>
            <a:r>
              <a:rPr lang="fr-FR" dirty="0" smtClean="0"/>
              <a:t> the </a:t>
            </a:r>
            <a:r>
              <a:rPr lang="fr-FR" dirty="0" err="1" smtClean="0"/>
              <a:t>regime</a:t>
            </a:r>
            <a:r>
              <a:rPr lang="fr-FR" dirty="0" smtClean="0"/>
              <a:t> of solution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?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85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297EC4-5E0C-4B45-923D-1706C86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analysis of the periodic and symmetric solution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8E65945-A559-6149-BDD6-C955CE90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32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753675" y="3121542"/>
                <a:ext cx="31401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FF5050"/>
                    </a:solidFill>
                  </a:rPr>
                  <a:t>Propulsive </a:t>
                </a:r>
                <a:r>
                  <a:rPr lang="fr-FR" sz="2000" dirty="0" err="1" smtClean="0">
                    <a:solidFill>
                      <a:srgbClr val="FF5050"/>
                    </a:solidFill>
                  </a:rPr>
                  <a:t>regime</a:t>
                </a:r>
                <a:r>
                  <a:rPr lang="fr-FR" sz="2000" dirty="0" smtClean="0">
                    <a:solidFill>
                      <a:srgbClr val="FF505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FF5050"/>
                        </a:solidFill>
                        <a:latin typeface="Cambria Math"/>
                      </a:rPr>
                      <m:t>𝛽</m:t>
                    </m:r>
                    <m:r>
                      <a:rPr lang="fr-FR" sz="2000" b="0" i="1" smtClean="0">
                        <a:solidFill>
                          <a:srgbClr val="FF5050"/>
                        </a:solidFill>
                        <a:latin typeface="Cambria Math"/>
                      </a:rPr>
                      <m:t>=6)</m:t>
                    </m:r>
                  </m:oMath>
                </a14:m>
                <a:endParaRPr lang="fr-FR" sz="2000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675" y="3121542"/>
                <a:ext cx="3140155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2136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856" y="1532019"/>
            <a:ext cx="5301493" cy="14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2774767" y="1024754"/>
            <a:ext cx="3448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Symmetric</a:t>
            </a:r>
            <a:r>
              <a:rPr lang="fr-FR" sz="2000" dirty="0" smtClean="0"/>
              <a:t> </a:t>
            </a:r>
            <a:r>
              <a:rPr lang="fr-FR" sz="2000" dirty="0" err="1" smtClean="0"/>
              <a:t>periodic</a:t>
            </a:r>
            <a:r>
              <a:rPr lang="fr-FR" sz="2000" dirty="0" smtClean="0"/>
              <a:t> solutions</a:t>
            </a:r>
            <a:endParaRPr lang="fr-FR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460" y="3545419"/>
            <a:ext cx="276225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53" y="3548376"/>
            <a:ext cx="306705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ZoneTexte 13"/>
              <p:cNvSpPr txBox="1"/>
              <p:nvPr/>
            </p:nvSpPr>
            <p:spPr>
              <a:xfrm>
                <a:off x="5005235" y="3132048"/>
                <a:ext cx="37348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Back and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forth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regime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=13)</m:t>
                    </m:r>
                  </m:oMath>
                </a14:m>
                <a:endParaRPr lang="fr-FR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5235" y="3132048"/>
                <a:ext cx="3734869" cy="400110"/>
              </a:xfrm>
              <a:prstGeom prst="rect">
                <a:avLst/>
              </a:prstGeom>
              <a:blipFill rotWithShape="1">
                <a:blip r:embed="rId6"/>
                <a:stretch>
                  <a:fillRect l="-1631" t="-6154" b="-2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ZoneTexte 7"/>
              <p:cNvSpPr txBox="1"/>
              <p:nvPr/>
            </p:nvSpPr>
            <p:spPr>
              <a:xfrm>
                <a:off x="780396" y="5980208"/>
                <a:ext cx="266361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smtClean="0"/>
                  <a:t>Synchronous</a:t>
                </a:r>
                <a:r>
                  <a:rPr lang="fr-FR" sz="1600" dirty="0" smtClean="0"/>
                  <a:t> </a:t>
                </a:r>
                <a:r>
                  <a:rPr lang="fr-FR" sz="1600" dirty="0" smtClean="0"/>
                  <a:t>mode (</a:t>
                </a:r>
                <a14:m>
                  <m:oMath xmlns:m="http://schemas.openxmlformats.org/officeDocument/2006/math">
                    <m:r>
                      <a:rPr lang="fr-FR" sz="1600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fr-FR" sz="1600" dirty="0" smtClean="0"/>
                  <a:t> real)</a:t>
                </a:r>
                <a:endParaRPr lang="fr-FR" sz="1600" dirty="0"/>
              </a:p>
            </p:txBody>
          </p:sp>
        </mc:Choice>
        <mc:Fallback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396" y="5980208"/>
                <a:ext cx="2663614" cy="338554"/>
              </a:xfrm>
              <a:prstGeom prst="rect">
                <a:avLst/>
              </a:prstGeom>
              <a:blipFill rotWithShape="1">
                <a:blip r:embed="rId7"/>
                <a:stretch>
                  <a:fillRect l="-1144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ZoneTexte 15"/>
              <p:cNvSpPr txBox="1"/>
              <p:nvPr/>
            </p:nvSpPr>
            <p:spPr>
              <a:xfrm>
                <a:off x="5441142" y="5964265"/>
                <a:ext cx="31877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600" dirty="0" err="1" smtClean="0"/>
                  <a:t>Asynchronous</a:t>
                </a:r>
                <a:r>
                  <a:rPr lang="fr-FR" sz="1600" dirty="0" smtClean="0"/>
                  <a:t> </a:t>
                </a:r>
                <a:r>
                  <a:rPr lang="fr-FR" sz="1600" dirty="0" smtClean="0"/>
                  <a:t>mode </a:t>
                </a:r>
                <a:r>
                  <a:rPr lang="fr-FR" sz="1600" dirty="0"/>
                  <a:t>(</a:t>
                </a:r>
                <a14:m>
                  <m:oMath xmlns:m="http://schemas.openxmlformats.org/officeDocument/2006/math">
                    <m:r>
                      <a:rPr lang="fr-FR" sz="1600" i="1">
                        <a:latin typeface="Cambria Math"/>
                      </a:rPr>
                      <m:t>𝜇</m:t>
                    </m:r>
                  </m:oMath>
                </a14:m>
                <a:r>
                  <a:rPr lang="fr-FR" sz="1600" dirty="0"/>
                  <a:t> </a:t>
                </a:r>
                <a:r>
                  <a:rPr lang="fr-FR" sz="1600" dirty="0" smtClean="0"/>
                  <a:t>complex)</a:t>
                </a:r>
                <a:endParaRPr lang="fr-FR" sz="1600" dirty="0"/>
              </a:p>
            </p:txBody>
          </p:sp>
        </mc:Choice>
        <mc:Fallback>
          <p:sp>
            <p:nvSpPr>
              <p:cNvPr id="16" name="ZoneText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142" y="5964265"/>
                <a:ext cx="3187796" cy="338554"/>
              </a:xfrm>
              <a:prstGeom prst="rect">
                <a:avLst/>
              </a:prstGeom>
              <a:blipFill rotWithShape="1">
                <a:blip r:embed="rId8"/>
                <a:stretch>
                  <a:fillRect l="-1147"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129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297EC4-5E0C-4B45-923D-1706C86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analysis of the periodic and symmetric solution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8E65945-A559-6149-BDD6-C955CE90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33</a:t>
            </a:fld>
            <a:endParaRPr lang="fr-FR" altLang="fr-F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8C758BBE-B5C9-1E45-94ED-FC333EA05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" altLang="fr-FR"/>
              <a:t>L. H. Benetti Ramos –Symmetry breaking and propulsion</a:t>
            </a:r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/>
              <p:cNvSpPr txBox="1"/>
              <p:nvPr/>
            </p:nvSpPr>
            <p:spPr>
              <a:xfrm>
                <a:off x="2866244" y="1040505"/>
                <a:ext cx="31401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rgbClr val="FF5050"/>
                    </a:solidFill>
                  </a:rPr>
                  <a:t>Propulsive </a:t>
                </a:r>
                <a:r>
                  <a:rPr lang="fr-FR" sz="2000" dirty="0" err="1" smtClean="0">
                    <a:solidFill>
                      <a:srgbClr val="FF5050"/>
                    </a:solidFill>
                  </a:rPr>
                  <a:t>regime</a:t>
                </a:r>
                <a:r>
                  <a:rPr lang="fr-FR" sz="2000" dirty="0" smtClean="0">
                    <a:solidFill>
                      <a:srgbClr val="FF5050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rgbClr val="FF5050"/>
                        </a:solidFill>
                        <a:latin typeface="Cambria Math"/>
                      </a:rPr>
                      <m:t>𝛽</m:t>
                    </m:r>
                    <m:r>
                      <a:rPr lang="fr-FR" sz="2000" b="0" i="1" smtClean="0">
                        <a:solidFill>
                          <a:srgbClr val="FF5050"/>
                        </a:solidFill>
                        <a:latin typeface="Cambria Math"/>
                      </a:rPr>
                      <m:t>=</m:t>
                    </m:r>
                    <m:r>
                      <a:rPr lang="fr-FR" sz="2000" b="0" i="1" smtClean="0">
                        <a:solidFill>
                          <a:srgbClr val="FF5050"/>
                        </a:solidFill>
                        <a:latin typeface="Cambria Math"/>
                      </a:rPr>
                      <m:t>6</m:t>
                    </m:r>
                    <m:r>
                      <a:rPr lang="fr-FR" sz="2000" b="0" i="1" smtClean="0">
                        <a:solidFill>
                          <a:srgbClr val="FF505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sz="2000" dirty="0">
                  <a:solidFill>
                    <a:srgbClr val="FF5050"/>
                  </a:solidFill>
                </a:endParaRPr>
              </a:p>
            </p:txBody>
          </p:sp>
        </mc:Choice>
        <mc:Fallback xmlns=""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6244" y="1040505"/>
                <a:ext cx="3140155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942" t="-6154" r="-194" b="-2923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8494" y="1557817"/>
            <a:ext cx="5760000" cy="3810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630615" y="5328727"/>
            <a:ext cx="77524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The </a:t>
            </a:r>
            <a:r>
              <a:rPr lang="fr-FR" sz="2000" dirty="0" err="1" smtClean="0"/>
              <a:t>solid</a:t>
            </a:r>
            <a:r>
              <a:rPr lang="fr-FR" sz="2000" dirty="0" smtClean="0"/>
              <a:t> perturbation </a:t>
            </a:r>
            <a:r>
              <a:rPr lang="fr-FR" sz="2000" dirty="0" err="1" smtClean="0"/>
              <a:t>velocity</a:t>
            </a:r>
            <a:r>
              <a:rPr lang="fr-FR" sz="2000" dirty="0" smtClean="0"/>
              <a:t> </a:t>
            </a:r>
            <a:r>
              <a:rPr lang="fr-FR" sz="2000" dirty="0" err="1" smtClean="0"/>
              <a:t>oscillates</a:t>
            </a:r>
            <a:r>
              <a:rPr lang="fr-FR" sz="2000" dirty="0" smtClean="0"/>
              <a:t> </a:t>
            </a:r>
            <a:r>
              <a:rPr lang="fr-FR" sz="2000" dirty="0" err="1" smtClean="0"/>
              <a:t>around</a:t>
            </a:r>
            <a:r>
              <a:rPr lang="fr-FR" sz="2000" dirty="0" smtClean="0"/>
              <a:t> a non-</a:t>
            </a:r>
            <a:r>
              <a:rPr lang="fr-FR" sz="2000" dirty="0" err="1" smtClean="0"/>
              <a:t>zero</a:t>
            </a:r>
            <a:r>
              <a:rPr lang="fr-FR" sz="2000" dirty="0" smtClean="0"/>
              <a:t> value</a:t>
            </a:r>
            <a:endParaRPr lang="fr-FR" sz="2000" dirty="0"/>
          </a:p>
        </p:txBody>
      </p:sp>
      <p:sp>
        <p:nvSpPr>
          <p:cNvPr id="7" name="ZoneTexte 6"/>
          <p:cNvSpPr txBox="1"/>
          <p:nvPr/>
        </p:nvSpPr>
        <p:spPr>
          <a:xfrm>
            <a:off x="2790462" y="5833232"/>
            <a:ext cx="33642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Linear</a:t>
            </a:r>
            <a:r>
              <a:rPr lang="fr-FR" dirty="0" smtClean="0"/>
              <a:t> propulsive </a:t>
            </a:r>
            <a:r>
              <a:rPr lang="fr-FR" dirty="0" err="1" smtClean="0"/>
              <a:t>effect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993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297EC4-5E0C-4B45-923D-1706C86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analysis of the periodic and symmetric solution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8E65945-A559-6149-BDD6-C955CE90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34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624569" y="1019404"/>
                <a:ext cx="37348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Back and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forth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regime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=13)</m:t>
                    </m:r>
                  </m:oMath>
                </a14:m>
                <a:endParaRPr lang="fr-FR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69" y="1019404"/>
                <a:ext cx="373486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797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802" y="1891012"/>
            <a:ext cx="3680000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257498" y="2722666"/>
                <a:ext cx="1711559" cy="4759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𝜇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fr-F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fr-FR" b="0" i="1" smtClean="0">
                            <a:latin typeface="Cambria Math"/>
                          </a:rPr>
                          <m:t>𝜇</m:t>
                        </m:r>
                      </m:e>
                    </m:d>
                    <m:sSup>
                      <m:sSupPr>
                        <m:ctrlPr>
                          <a:rPr lang="fr-FR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fr-FR" b="0" i="1" smtClean="0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  <m:r>
                          <a:rPr lang="fr-FR" b="0" i="1" smtClean="0">
                            <a:latin typeface="Cambria Math"/>
                          </a:rPr>
                          <m:t> </m:t>
                        </m:r>
                        <m:r>
                          <a:rPr lang="fr-FR" b="0" i="1" smtClean="0">
                            <a:latin typeface="Cambria Math"/>
                          </a:rPr>
                          <m:t>𝜙</m:t>
                        </m:r>
                      </m:sup>
                    </m:sSup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98" y="2722666"/>
                <a:ext cx="1711559" cy="4759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ZoneTexte 13"/>
              <p:cNvSpPr txBox="1"/>
              <p:nvPr/>
            </p:nvSpPr>
            <p:spPr>
              <a:xfrm>
                <a:off x="6669410" y="3429812"/>
                <a:ext cx="133337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𝜙</m:t>
                    </m:r>
                    <m:r>
                      <a:rPr lang="fr-FR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𝑇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14" name="ZoneTexte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9410" y="3429812"/>
                <a:ext cx="1333378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3196" b="-2000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ZoneTexte 14"/>
              <p:cNvSpPr txBox="1"/>
              <p:nvPr/>
            </p:nvSpPr>
            <p:spPr>
              <a:xfrm>
                <a:off x="194434" y="3411791"/>
                <a:ext cx="2053960" cy="47359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    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fr-F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𝑟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  <m:sSup>
                        <m:sSupPr>
                          <m:ctrlPr>
                            <a:rPr lang="fr-F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i="1">
                              <a:latin typeface="Cambria Math"/>
                            </a:rPr>
                            <m:t>𝑒</m:t>
                          </m:r>
                        </m:e>
                        <m:sup>
                          <m:sSub>
                            <m:sSubPr>
                              <m:ctrlPr>
                                <a:rPr lang="fr-F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i="1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i="1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5" name="ZoneText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434" y="3411791"/>
                <a:ext cx="2053960" cy="4735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11"/>
              <p:cNvSpPr/>
              <p:nvPr/>
            </p:nvSpPr>
            <p:spPr>
              <a:xfrm>
                <a:off x="6590580" y="2699711"/>
                <a:ext cx="151323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fr-FR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i="1">
                              <a:latin typeface="Cambria Math"/>
                            </a:rPr>
                            <m:t>𝜇</m:t>
                          </m:r>
                        </m:e>
                      </m:d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𝜎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𝑇</m:t>
                          </m:r>
                        </m:sup>
                      </m:sSup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580" y="2699711"/>
                <a:ext cx="1513235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ZoneTexte 16"/>
              <p:cNvSpPr txBox="1"/>
              <p:nvPr/>
            </p:nvSpPr>
            <p:spPr>
              <a:xfrm>
                <a:off x="3274558" y="4938042"/>
                <a:ext cx="2409442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  <m:r>
                      <a:rPr lang="fr-F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sz="2800" b="0" i="1" smtClean="0">
                            <a:latin typeface="Cambria Math"/>
                          </a:rPr>
                          <m:t>𝜙</m:t>
                        </m:r>
                      </m:num>
                      <m:den>
                        <m:r>
                          <a:rPr lang="fr-FR" sz="2800" b="0" i="1" smtClean="0">
                            <a:latin typeface="Cambria Math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fr-FR" sz="28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sz="2800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fr-FR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fr-FR" sz="2800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fr-FR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fr-FR" sz="2800" b="0" i="1" smtClean="0">
                            <a:latin typeface="Cambria Math"/>
                          </a:rPr>
                          <m:t>2</m:t>
                        </m:r>
                        <m:r>
                          <a:rPr lang="fr-FR" sz="2800" b="0" i="1" smtClean="0">
                            <a:latin typeface="Cambria Math"/>
                          </a:rPr>
                          <m:t>𝜋</m:t>
                        </m:r>
                      </m:den>
                    </m:f>
                    <m:r>
                      <a:rPr lang="fr-FR" sz="2800" b="0" i="1" smtClean="0">
                        <a:solidFill>
                          <a:srgbClr val="0070C0"/>
                        </a:solidFill>
                        <a:latin typeface="Cambria Math"/>
                      </a:rPr>
                      <m:t>𝑓</m:t>
                    </m:r>
                  </m:oMath>
                </a14:m>
                <a:r>
                  <a:rPr lang="fr-FR" dirty="0" smtClean="0"/>
                  <a:t> </a:t>
                </a:r>
                <a:endParaRPr lang="fr-FR" dirty="0"/>
              </a:p>
            </p:txBody>
          </p:sp>
        </mc:Choice>
        <mc:Fallback>
          <p:sp>
            <p:nvSpPr>
              <p:cNvPr id="17" name="ZoneTexte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4558" y="4938042"/>
                <a:ext cx="2409442" cy="7218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5917990" y="5089288"/>
            <a:ext cx="23663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0070C0"/>
                </a:solidFill>
              </a:rPr>
              <a:t>F</a:t>
            </a:r>
            <a:r>
              <a:rPr lang="fr-FR" sz="2000" dirty="0" err="1" smtClean="0">
                <a:solidFill>
                  <a:srgbClr val="0070C0"/>
                </a:solidFill>
              </a:rPr>
              <a:t>lapping</a:t>
            </a:r>
            <a:r>
              <a:rPr lang="fr-FR" sz="2000" dirty="0" smtClean="0">
                <a:solidFill>
                  <a:srgbClr val="0070C0"/>
                </a:solidFill>
              </a:rPr>
              <a:t> </a:t>
            </a:r>
            <a:r>
              <a:rPr lang="fr-FR" sz="2000" dirty="0" err="1" smtClean="0">
                <a:solidFill>
                  <a:srgbClr val="0070C0"/>
                </a:solidFill>
              </a:rPr>
              <a:t>frequency</a:t>
            </a:r>
            <a:endParaRPr lang="fr-FR" sz="2000" dirty="0">
              <a:solidFill>
                <a:srgbClr val="0070C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430928" y="5167761"/>
            <a:ext cx="27767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rgbClr val="FF0000"/>
                </a:solidFill>
              </a:rPr>
              <a:t>Perturbation </a:t>
            </a:r>
            <a:r>
              <a:rPr lang="fr-FR" sz="2000" dirty="0" err="1" smtClean="0">
                <a:solidFill>
                  <a:srgbClr val="FF0000"/>
                </a:solidFill>
              </a:rPr>
              <a:t>frequency</a:t>
            </a:r>
            <a:endParaRPr lang="fr-FR" sz="2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3466391" y="5872293"/>
                <a:ext cx="1837233" cy="47743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̃"/>
                          <m:ctrlP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fr-FR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</m:t>
                          </m:r>
                        </m:e>
                      </m:acc>
                      <m:r>
                        <a:rPr lang="fr-FR" i="1">
                          <a:latin typeface="Cambria Math"/>
                        </a:rPr>
                        <m:t>=</m:t>
                      </m:r>
                      <m:r>
                        <a:rPr lang="fr-FR" b="0" i="1" smtClean="0">
                          <a:latin typeface="Cambria Math"/>
                        </a:rPr>
                        <m:t>0.032 </m:t>
                      </m:r>
                      <m:r>
                        <a:rPr lang="fr-FR" i="1">
                          <a:solidFill>
                            <a:srgbClr val="0070C0"/>
                          </a:solidFill>
                          <a:latin typeface="Cambria Math"/>
                        </a:rPr>
                        <m:t>𝑓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6391" y="5872293"/>
                <a:ext cx="1837233" cy="47743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ZoneTexte 19"/>
          <p:cNvSpPr txBox="1"/>
          <p:nvPr/>
        </p:nvSpPr>
        <p:spPr>
          <a:xfrm>
            <a:off x="1567033" y="5919591"/>
            <a:ext cx="6559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>
                <a:solidFill>
                  <a:srgbClr val="FF0000"/>
                </a:solidFill>
              </a:rPr>
              <a:t>L</a:t>
            </a:r>
            <a:r>
              <a:rPr lang="fr-FR" sz="2000" dirty="0" err="1" smtClean="0">
                <a:solidFill>
                  <a:srgbClr val="FF0000"/>
                </a:solidFill>
              </a:rPr>
              <a:t>ow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6669410" y="5903468"/>
            <a:ext cx="7136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>
                <a:solidFill>
                  <a:schemeClr val="bg2">
                    <a:lumMod val="50000"/>
                  </a:schemeClr>
                </a:solidFill>
              </a:rPr>
              <a:t>High</a:t>
            </a:r>
            <a:endParaRPr lang="fr-FR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60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297EC4-5E0C-4B45-923D-1706C86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analysis of the periodic and symmetric solution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8E65945-A559-6149-BDD6-C955CE90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35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624569" y="1019404"/>
                <a:ext cx="37348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Back and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forth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regime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13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69" y="1019404"/>
                <a:ext cx="373486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797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240" y="1674737"/>
            <a:ext cx="6991071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2251993" y="3718654"/>
                <a:ext cx="4589333" cy="4456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𝑞</m:t>
                          </m:r>
                        </m:e>
                        <m:sup>
                          <m:r>
                            <a:rPr lang="fr-FR" sz="20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r>
                        <a:rPr lang="fr-FR" sz="2000" b="0" i="1" smtClean="0">
                          <a:latin typeface="Cambria Math"/>
                        </a:rPr>
                        <m:t>ℜ</m:t>
                      </m:r>
                      <m:d>
                        <m:d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fr-FR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fr-FR" sz="20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</a:rPr>
                                    <m:t>𝑟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fr-FR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fr-FR" sz="2000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fr-FR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fr-FR" sz="20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fr-FR" sz="20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d>
                          <m:sSup>
                            <m:sSupPr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fr-FR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i="1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𝑟</m:t>
                                      </m:r>
                                    </m:sub>
                                  </m:sSub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fr-FR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sSub>
                                    <m:sSubPr>
                                      <m:ctrlPr>
                                        <a:rPr lang="fr-FR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a:rPr lang="fr-FR" sz="2000" b="0" i="1" smtClean="0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fr-FR" sz="2000" i="1">
                                  <a:latin typeface="Cambria Math"/>
                                </a:rPr>
                                <m:t>𝑡</m:t>
                              </m:r>
                            </m:sup>
                          </m:sSup>
                          <m:r>
                            <a:rPr lang="fr-FR" sz="2000" b="0" i="1" smtClean="0">
                              <a:latin typeface="Cambria Math"/>
                            </a:rPr>
                            <m:t>  </m:t>
                          </m:r>
                        </m:e>
                      </m:d>
                    </m:oMath>
                  </m:oMathPara>
                </a14:m>
                <a:endParaRPr lang="fr-FR" sz="2000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1993" y="3718654"/>
                <a:ext cx="4589333" cy="445635"/>
              </a:xfrm>
              <a:prstGeom prst="rect">
                <a:avLst/>
              </a:prstGeom>
              <a:blipFill rotWithShape="1">
                <a:blip r:embed="rId4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83163" y="2153374"/>
                <a:ext cx="8229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fr-FR" sz="20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(</m:t>
                      </m:r>
                      <m:r>
                        <a:rPr lang="fr-FR" sz="2000" i="1">
                          <a:latin typeface="Cambria Math"/>
                        </a:rPr>
                        <m:t>𝑡</m:t>
                      </m:r>
                      <m:r>
                        <a:rPr lang="fr-F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63" y="2153374"/>
                <a:ext cx="822918" cy="400110"/>
              </a:xfrm>
              <a:prstGeom prst="rect">
                <a:avLst/>
              </a:prstGeom>
              <a:blipFill rotWithShape="1">
                <a:blip r:embed="rId5"/>
                <a:stretch>
                  <a:fillRect t="-3030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134" y="4497148"/>
            <a:ext cx="677368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ctangle 10"/>
              <p:cNvSpPr/>
              <p:nvPr/>
            </p:nvSpPr>
            <p:spPr>
              <a:xfrm>
                <a:off x="109435" y="5001760"/>
                <a:ext cx="78970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fr-FR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fr-FR" sz="2000" i="1">
                                  <a:latin typeface="Cambria Math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fr-FR" sz="2000" i="1">
                          <a:latin typeface="Cambria Math"/>
                        </a:rPr>
                        <m:t>(</m:t>
                      </m:r>
                      <m:r>
                        <a:rPr lang="fr-FR" sz="2000" i="1">
                          <a:latin typeface="Cambria Math"/>
                        </a:rPr>
                        <m:t>𝑡</m:t>
                      </m:r>
                      <m:r>
                        <a:rPr lang="fr-FR" sz="2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35" y="5001760"/>
                <a:ext cx="789703" cy="400110"/>
              </a:xfrm>
              <a:prstGeom prst="rect">
                <a:avLst/>
              </a:prstGeom>
              <a:blipFill rotWithShape="1">
                <a:blip r:embed="rId7"/>
                <a:stretch>
                  <a:fillRect t="-3030" b="-1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488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297EC4-5E0C-4B45-923D-1706C86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analysis of the periodic and symmetric solution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8E65945-A559-6149-BDD6-C955CE90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36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624569" y="1019404"/>
                <a:ext cx="37348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Back and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forth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regime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=13)</m:t>
                    </m:r>
                  </m:oMath>
                </a14:m>
                <a:endParaRPr lang="fr-FR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69" y="1019404"/>
                <a:ext cx="373486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797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ZoneTexte 5"/>
              <p:cNvSpPr txBox="1"/>
              <p:nvPr/>
            </p:nvSpPr>
            <p:spPr>
              <a:xfrm>
                <a:off x="386842" y="5175219"/>
                <a:ext cx="825238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Strong </a:t>
                </a:r>
                <a:r>
                  <a:rPr lang="fr-FR" sz="2000" dirty="0" err="1" smtClean="0"/>
                  <a:t>attenuation</a:t>
                </a:r>
                <a:r>
                  <a:rPr lang="fr-FR" sz="2000" dirty="0" smtClean="0"/>
                  <a:t> of the perturbation </a:t>
                </a:r>
                <a:r>
                  <a:rPr lang="fr-FR" sz="2000" dirty="0" err="1" smtClean="0"/>
                  <a:t>velocity</a:t>
                </a:r>
                <a:r>
                  <a:rPr lang="fr-FR" sz="2000" dirty="0" smtClean="0"/>
                  <a:t> for</a:t>
                </a:r>
                <a:r>
                  <a:rPr lang="fr-FR" sz="2000" dirty="0"/>
                  <a:t> </a:t>
                </a:r>
                <a:r>
                  <a:rPr lang="fr-FR" sz="2000" dirty="0" smtClean="0"/>
                  <a:t>phase 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𝜋</m:t>
                    </m:r>
                    <m:r>
                      <a:rPr lang="fr-FR" sz="2000" b="0" i="1" smtClean="0">
                        <a:latin typeface="Cambria Math"/>
                      </a:rPr>
                      <m:t>/2 </m:t>
                    </m:r>
                  </m:oMath>
                </a14:m>
                <a:r>
                  <a:rPr lang="fr-FR" sz="2000" dirty="0" smtClean="0"/>
                  <a:t>and</a:t>
                </a:r>
                <a:r>
                  <a:rPr lang="fr-FR" sz="2000" dirty="0" smtClean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3</m:t>
                    </m:r>
                    <m:r>
                      <a:rPr lang="fr-FR" sz="2000" i="1">
                        <a:latin typeface="Cambria Math"/>
                      </a:rPr>
                      <m:t>𝜋</m:t>
                    </m:r>
                    <m:r>
                      <a:rPr lang="fr-FR" sz="2000" i="1">
                        <a:latin typeface="Cambria Math"/>
                      </a:rPr>
                      <m:t>/2</m:t>
                    </m:r>
                  </m:oMath>
                </a14:m>
                <a:endParaRPr lang="fr-FR" sz="20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842" y="5175219"/>
                <a:ext cx="8252387" cy="400110"/>
              </a:xfrm>
              <a:prstGeom prst="rect">
                <a:avLst/>
              </a:prstGeom>
              <a:blipFill rotWithShape="1">
                <a:blip r:embed="rId3"/>
                <a:stretch>
                  <a:fillRect l="-739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ZoneTexte 10"/>
              <p:cNvSpPr txBox="1"/>
              <p:nvPr/>
            </p:nvSpPr>
            <p:spPr>
              <a:xfrm>
                <a:off x="1118981" y="1658941"/>
                <a:ext cx="6857903" cy="4133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Temporel </a:t>
                </a:r>
                <a:r>
                  <a:rPr lang="fr-FR" sz="2000" dirty="0" err="1" smtClean="0"/>
                  <a:t>evolution</a:t>
                </a:r>
                <a:r>
                  <a:rPr lang="fr-FR" sz="2000" dirty="0" smtClean="0"/>
                  <a:t> over one long </a:t>
                </a:r>
                <a:r>
                  <a:rPr lang="fr-FR" sz="2000" dirty="0" err="1" smtClean="0"/>
                  <a:t>period</a:t>
                </a:r>
                <a:r>
                  <a:rPr lang="fr-FR" sz="2000" dirty="0" smtClean="0"/>
                  <a:t> (</a:t>
                </a:r>
                <a:r>
                  <a:rPr lang="fr-FR" sz="2000" dirty="0" err="1" smtClean="0">
                    <a:solidFill>
                      <a:srgbClr val="FF0000"/>
                    </a:solidFill>
                  </a:rPr>
                  <a:t>low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rgbClr val="FF0000"/>
                    </a:solidFill>
                  </a:rPr>
                  <a:t>frequency</a:t>
                </a:r>
                <a:r>
                  <a:rPr lang="fr-FR" sz="2000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fr-FR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</m:e>
                    </m:acc>
                  </m:oMath>
                </a14:m>
                <a:r>
                  <a:rPr lang="fr-FR" sz="2000" dirty="0" smtClean="0"/>
                  <a:t>) </a:t>
                </a:r>
                <a:endParaRPr lang="fr-FR" sz="2000" dirty="0"/>
              </a:p>
            </p:txBody>
          </p:sp>
        </mc:Choice>
        <mc:Fallback>
          <p:sp>
            <p:nvSpPr>
              <p:cNvPr id="11" name="ZoneTexte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8981" y="1658941"/>
                <a:ext cx="6857903" cy="413383"/>
              </a:xfrm>
              <a:prstGeom prst="rect">
                <a:avLst/>
              </a:prstGeom>
              <a:blipFill rotWithShape="1">
                <a:blip r:embed="rId4"/>
                <a:stretch>
                  <a:fillRect l="-978" t="-4412" r="-267" b="-2647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8" y="2612153"/>
            <a:ext cx="827632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8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297EC4-5E0C-4B45-923D-1706C8642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analysis of the periodic and symmetric solution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B8E65945-A559-6149-BDD6-C955CE90D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37</a:t>
            </a:fld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2624569" y="1019404"/>
                <a:ext cx="373486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Back and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forth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</a:t>
                </a:r>
                <a:r>
                  <a:rPr lang="fr-FR" sz="2000" dirty="0" err="1" smtClean="0">
                    <a:solidFill>
                      <a:schemeClr val="bg1">
                        <a:lumMod val="50000"/>
                      </a:schemeClr>
                    </a:solidFill>
                  </a:rPr>
                  <a:t>regime</a:t>
                </a:r>
                <a:r>
                  <a:rPr lang="fr-FR" sz="2000" dirty="0" smtClean="0">
                    <a:solidFill>
                      <a:schemeClr val="bg1">
                        <a:lumMod val="50000"/>
                      </a:schemeClr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𝛽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=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13</m:t>
                    </m:r>
                    <m:r>
                      <a:rPr lang="fr-FR" sz="2000" b="0" i="1" smtClean="0">
                        <a:solidFill>
                          <a:schemeClr val="bg1">
                            <a:lumMod val="50000"/>
                          </a:schemeClr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fr-FR" sz="2000" dirty="0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569" y="1019404"/>
                <a:ext cx="3734869" cy="400110"/>
              </a:xfrm>
              <a:prstGeom prst="rect">
                <a:avLst/>
              </a:prstGeom>
              <a:blipFill rotWithShape="1">
                <a:blip r:embed="rId2"/>
                <a:stretch>
                  <a:fillRect l="-1797" t="-6061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ZoneTexte 10"/>
          <p:cNvSpPr txBox="1"/>
          <p:nvPr/>
        </p:nvSpPr>
        <p:spPr>
          <a:xfrm>
            <a:off x="2159537" y="1690473"/>
            <a:ext cx="47630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Effect</a:t>
            </a:r>
            <a:r>
              <a:rPr lang="fr-FR" sz="2000" dirty="0" smtClean="0"/>
              <a:t> on the </a:t>
            </a:r>
            <a:r>
              <a:rPr lang="fr-FR" sz="2000" dirty="0" err="1" smtClean="0"/>
              <a:t>fluid</a:t>
            </a:r>
            <a:r>
              <a:rPr lang="fr-FR" sz="2000" dirty="0" smtClean="0"/>
              <a:t> force and plate motion</a:t>
            </a:r>
            <a:endParaRPr lang="fr-FR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0" y="2544653"/>
            <a:ext cx="8166417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5845804"/>
            <a:ext cx="300037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oneTexte 2"/>
              <p:cNvSpPr txBox="1"/>
              <p:nvPr/>
            </p:nvSpPr>
            <p:spPr>
              <a:xfrm>
                <a:off x="1844586" y="4851310"/>
                <a:ext cx="52615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1800" dirty="0" smtClean="0"/>
                  <a:t>The phase shift </a:t>
                </a:r>
                <a:r>
                  <a:rPr lang="fr-FR" sz="1800" dirty="0" err="1" smtClean="0"/>
                  <a:t>between</a:t>
                </a:r>
                <a:r>
                  <a:rPr lang="fr-FR" sz="1800" dirty="0" smtClean="0"/>
                  <a:t> force and position </a:t>
                </a:r>
                <a:r>
                  <a:rPr lang="fr-FR" sz="1800" dirty="0" err="1" smtClean="0"/>
                  <a:t>is</a:t>
                </a:r>
                <a:r>
                  <a:rPr lang="fr-FR" sz="1800" dirty="0" smtClean="0"/>
                  <a:t> </a:t>
                </a:r>
                <a14:m>
                  <m:oMath xmlns:m="http://schemas.openxmlformats.org/officeDocument/2006/math">
                    <m:r>
                      <a:rPr lang="fr-FR" sz="1800" b="0" i="1" smtClean="0">
                        <a:latin typeface="Cambria Math"/>
                      </a:rPr>
                      <m:t>𝜋</m:t>
                    </m:r>
                    <m:r>
                      <a:rPr lang="fr-FR" sz="1800" b="0" i="1" smtClean="0">
                        <a:latin typeface="Cambria Math"/>
                      </a:rPr>
                      <m:t>/</m:t>
                    </m:r>
                    <m:r>
                      <a:rPr lang="fr-FR" sz="1800" b="0" i="1" smtClean="0">
                        <a:latin typeface="Cambria Math"/>
                      </a:rPr>
                      <m:t>2</m:t>
                    </m:r>
                  </m:oMath>
                </a14:m>
                <a:endParaRPr lang="fr-FR" sz="1800" dirty="0"/>
              </a:p>
            </p:txBody>
          </p:sp>
        </mc:Choice>
        <mc:Fallback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586" y="4851310"/>
                <a:ext cx="5261505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1043" t="-8333" b="-26667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1560798" y="2339695"/>
            <a:ext cx="6415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force</a:t>
            </a:r>
            <a:endParaRPr lang="fr-FR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4346120" y="2334435"/>
            <a:ext cx="8675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err="1" smtClean="0"/>
              <a:t>velocity</a:t>
            </a:r>
            <a:endParaRPr lang="fr-FR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7032228" y="2354350"/>
            <a:ext cx="8899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dirty="0" smtClean="0"/>
              <a:t>position</a:t>
            </a:r>
            <a:endParaRPr lang="fr-FR" sz="1600" dirty="0"/>
          </a:p>
        </p:txBody>
      </p:sp>
      <p:sp>
        <p:nvSpPr>
          <p:cNvPr id="14" name="ZoneTexte 13"/>
          <p:cNvSpPr txBox="1"/>
          <p:nvPr/>
        </p:nvSpPr>
        <p:spPr>
          <a:xfrm>
            <a:off x="1303282" y="5397860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The Floquet </a:t>
            </a:r>
            <a:r>
              <a:rPr lang="fr-FR" sz="2000" dirty="0" err="1" smtClean="0"/>
              <a:t>fluid</a:t>
            </a:r>
            <a:r>
              <a:rPr lang="fr-FR" sz="2000" dirty="0" smtClean="0"/>
              <a:t> perturbation </a:t>
            </a:r>
            <a:r>
              <a:rPr lang="fr-FR" sz="2000" dirty="0" err="1" smtClean="0"/>
              <a:t>induces</a:t>
            </a:r>
            <a:r>
              <a:rPr lang="fr-FR" sz="2000" dirty="0" smtClean="0"/>
              <a:t> </a:t>
            </a:r>
            <a:r>
              <a:rPr lang="fr-FR" sz="2000" b="1" dirty="0" smtClean="0"/>
              <a:t>a </a:t>
            </a:r>
            <a:r>
              <a:rPr lang="fr-FR" sz="2000" b="1" dirty="0" err="1" smtClean="0"/>
              <a:t>restoring</a:t>
            </a:r>
            <a:r>
              <a:rPr lang="fr-FR" sz="2000" b="1" dirty="0" smtClean="0"/>
              <a:t> force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5475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Prediction</a:t>
            </a:r>
            <a:r>
              <a:rPr lang="fr-FR" dirty="0" smtClean="0"/>
              <a:t> of </a:t>
            </a:r>
            <a:r>
              <a:rPr lang="fr-FR" dirty="0" err="1" smtClean="0"/>
              <a:t>thresholds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38</a:t>
            </a:fld>
            <a:endParaRPr lang="fr-FR" alt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" altLang="fr-FR" smtClean="0"/>
              <a:t>L. H. Benetti Ramos –Symmetry breaking and propulsion</a:t>
            </a:r>
            <a:endParaRPr lang="fr-FR" altLang="fr-F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82" y="2008131"/>
            <a:ext cx="3795607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607" y="2050007"/>
            <a:ext cx="3623911" cy="28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1673868" y="1276998"/>
                <a:ext cx="1280159" cy="70602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FR" sz="2000" b="0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20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den>
                      </m:f>
                      <m:r>
                        <a:rPr lang="fr-FR" sz="2000" b="0" i="1" smtClean="0">
                          <a:latin typeface="Cambria Math"/>
                        </a:rPr>
                        <m:t>=100</m:t>
                      </m:r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3868" y="1276998"/>
                <a:ext cx="1280159" cy="7060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ZoneTexte 8"/>
          <p:cNvSpPr txBox="1"/>
          <p:nvPr/>
        </p:nvSpPr>
        <p:spPr>
          <a:xfrm>
            <a:off x="1402420" y="4882042"/>
            <a:ext cx="220925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err="1" smtClean="0"/>
              <a:t>Linear</a:t>
            </a:r>
            <a:r>
              <a:rPr lang="fr-FR" sz="2000" dirty="0" smtClean="0"/>
              <a:t> (</a:t>
            </a:r>
            <a:r>
              <a:rPr lang="fr-FR" sz="2000" dirty="0" err="1" smtClean="0"/>
              <a:t>symbols</a:t>
            </a:r>
            <a:r>
              <a:rPr lang="fr-FR" sz="2000" dirty="0" smtClean="0"/>
              <a:t>) </a:t>
            </a:r>
          </a:p>
          <a:p>
            <a:pPr algn="ctr"/>
            <a:r>
              <a:rPr lang="fr-FR" sz="2000" dirty="0"/>
              <a:t>v</a:t>
            </a:r>
            <a:r>
              <a:rPr lang="fr-FR" sz="2000" dirty="0" smtClean="0"/>
              <a:t>ersus </a:t>
            </a:r>
          </a:p>
          <a:p>
            <a:pPr algn="ctr"/>
            <a:r>
              <a:rPr lang="fr-FR" sz="2000" dirty="0" err="1" smtClean="0"/>
              <a:t>Nonlinear</a:t>
            </a:r>
            <a:r>
              <a:rPr lang="fr-FR" sz="2000" dirty="0" smtClean="0"/>
              <a:t> (</a:t>
            </a:r>
            <a:r>
              <a:rPr lang="fr-FR" sz="2000" dirty="0" err="1" smtClean="0"/>
              <a:t>colors</a:t>
            </a:r>
            <a:r>
              <a:rPr lang="fr-FR" sz="2000" dirty="0" smtClean="0"/>
              <a:t>)</a:t>
            </a:r>
            <a:endParaRPr lang="fr-FR" sz="2000" dirty="0"/>
          </a:p>
        </p:txBody>
      </p:sp>
      <p:sp>
        <p:nvSpPr>
          <p:cNvPr id="10" name="ZoneTexte 9"/>
          <p:cNvSpPr txBox="1"/>
          <p:nvPr/>
        </p:nvSpPr>
        <p:spPr>
          <a:xfrm>
            <a:off x="5594211" y="1499717"/>
            <a:ext cx="25701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err="1" smtClean="0"/>
              <a:t>Effect</a:t>
            </a:r>
            <a:r>
              <a:rPr lang="fr-FR" sz="2000" dirty="0" smtClean="0"/>
              <a:t> of </a:t>
            </a:r>
            <a:r>
              <a:rPr lang="fr-FR" sz="2000" dirty="0" err="1" smtClean="0"/>
              <a:t>density</a:t>
            </a:r>
            <a:r>
              <a:rPr lang="fr-FR" sz="2000" dirty="0" smtClean="0"/>
              <a:t> ratio</a:t>
            </a:r>
            <a:endParaRPr lang="fr-FR" sz="2000" dirty="0"/>
          </a:p>
        </p:txBody>
      </p:sp>
      <p:sp>
        <p:nvSpPr>
          <p:cNvPr id="7" name="Rectangle 6"/>
          <p:cNvSpPr/>
          <p:nvPr/>
        </p:nvSpPr>
        <p:spPr>
          <a:xfrm>
            <a:off x="6112097" y="5032912"/>
            <a:ext cx="17235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000" dirty="0" err="1" smtClean="0"/>
              <a:t>Linear</a:t>
            </a:r>
            <a:r>
              <a:rPr lang="fr-FR" sz="2000" dirty="0" smtClean="0"/>
              <a:t> </a:t>
            </a:r>
            <a:r>
              <a:rPr lang="fr-FR" sz="2000" dirty="0" err="1" smtClean="0"/>
              <a:t>results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8992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9343" y="1231946"/>
            <a:ext cx="8244000" cy="4536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stability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r>
              <a:rPr lang="fr-FR" dirty="0" smtClean="0"/>
              <a:t> of </a:t>
            </a:r>
            <a:r>
              <a:rPr lang="fr-FR" dirty="0" err="1" smtClean="0"/>
              <a:t>periodic</a:t>
            </a:r>
            <a:r>
              <a:rPr lang="fr-FR" dirty="0" smtClean="0"/>
              <a:t> </a:t>
            </a:r>
            <a:r>
              <a:rPr lang="fr-FR" dirty="0" err="1" smtClean="0"/>
              <a:t>flapping</a:t>
            </a:r>
            <a:r>
              <a:rPr lang="fr-FR" dirty="0" smtClean="0"/>
              <a:t> </a:t>
            </a:r>
            <a:r>
              <a:rPr lang="fr-FR" dirty="0" err="1" smtClean="0"/>
              <a:t>wing</a:t>
            </a:r>
            <a:r>
              <a:rPr lang="fr-FR" dirty="0" smtClean="0"/>
              <a:t> help in </a:t>
            </a:r>
            <a:r>
              <a:rPr lang="fr-FR" dirty="0" err="1" smtClean="0"/>
              <a:t>understanding</a:t>
            </a:r>
            <a:r>
              <a:rPr lang="fr-FR" dirty="0" smtClean="0"/>
              <a:t> the </a:t>
            </a:r>
            <a:r>
              <a:rPr lang="fr-FR" dirty="0" err="1" smtClean="0"/>
              <a:t>emergence</a:t>
            </a:r>
            <a:r>
              <a:rPr lang="fr-FR" dirty="0" smtClean="0"/>
              <a:t> of </a:t>
            </a:r>
            <a:r>
              <a:rPr lang="fr-FR" dirty="0" err="1" smtClean="0"/>
              <a:t>complex</a:t>
            </a:r>
            <a:r>
              <a:rPr lang="fr-FR" dirty="0" smtClean="0"/>
              <a:t> </a:t>
            </a:r>
            <a:r>
              <a:rPr lang="fr-FR" dirty="0" err="1" smtClean="0"/>
              <a:t>dynamic</a:t>
            </a:r>
            <a:r>
              <a:rPr lang="fr-FR" dirty="0" smtClean="0"/>
              <a:t> solutions.</a:t>
            </a:r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In case of self-</a:t>
            </a:r>
            <a:r>
              <a:rPr lang="fr-FR" dirty="0" err="1" smtClean="0"/>
              <a:t>propelled</a:t>
            </a:r>
            <a:r>
              <a:rPr lang="fr-FR" dirty="0" smtClean="0"/>
              <a:t> </a:t>
            </a:r>
            <a:r>
              <a:rPr lang="fr-FR" dirty="0" err="1" smtClean="0"/>
              <a:t>wing</a:t>
            </a:r>
            <a:r>
              <a:rPr lang="fr-FR" dirty="0" smtClean="0"/>
              <a:t>, the motion of the </a:t>
            </a:r>
            <a:r>
              <a:rPr lang="fr-FR" dirty="0" err="1" smtClean="0"/>
              <a:t>wing</a:t>
            </a:r>
            <a:r>
              <a:rPr lang="fr-FR" dirty="0" smtClean="0"/>
              <a:t> </a:t>
            </a:r>
            <a:r>
              <a:rPr lang="fr-FR" dirty="0" err="1" smtClean="0"/>
              <a:t>should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considered</a:t>
            </a:r>
            <a:r>
              <a:rPr lang="fr-FR" dirty="0" smtClean="0"/>
              <a:t> in the </a:t>
            </a:r>
            <a:r>
              <a:rPr lang="fr-FR" dirty="0" err="1" smtClean="0"/>
              <a:t>linear</a:t>
            </a:r>
            <a:r>
              <a:rPr lang="fr-FR" dirty="0" smtClean="0"/>
              <a:t> </a:t>
            </a:r>
            <a:r>
              <a:rPr lang="fr-FR" dirty="0" err="1" smtClean="0"/>
              <a:t>analysis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smtClean="0"/>
              <a:t>The transition </a:t>
            </a:r>
            <a:r>
              <a:rPr lang="fr-FR" dirty="0" err="1" smtClean="0"/>
              <a:t>from</a:t>
            </a:r>
            <a:r>
              <a:rPr lang="fr-FR" dirty="0" smtClean="0"/>
              <a:t> Stokes </a:t>
            </a:r>
            <a:r>
              <a:rPr lang="fr-FR" dirty="0" err="1" smtClean="0"/>
              <a:t>regime</a:t>
            </a:r>
            <a:r>
              <a:rPr lang="fr-FR" dirty="0" smtClean="0"/>
              <a:t> of locomotion  (</a:t>
            </a:r>
            <a:r>
              <a:rPr lang="fr-FR" dirty="0" err="1" smtClean="0"/>
              <a:t>ciliar</a:t>
            </a:r>
            <a:r>
              <a:rPr lang="fr-FR" dirty="0" smtClean="0"/>
              <a:t>/</a:t>
            </a:r>
            <a:r>
              <a:rPr lang="fr-FR" dirty="0" err="1" smtClean="0"/>
              <a:t>flagellar</a:t>
            </a:r>
            <a:r>
              <a:rPr lang="fr-FR" dirty="0" smtClean="0"/>
              <a:t>) to </a:t>
            </a:r>
            <a:r>
              <a:rPr lang="fr-FR" dirty="0" err="1" smtClean="0"/>
              <a:t>inertial</a:t>
            </a:r>
            <a:r>
              <a:rPr lang="fr-FR" dirty="0" smtClean="0"/>
              <a:t> </a:t>
            </a:r>
            <a:r>
              <a:rPr lang="fr-FR" dirty="0" err="1" smtClean="0"/>
              <a:t>regime</a:t>
            </a:r>
            <a:r>
              <a:rPr lang="fr-FR" dirty="0" smtClean="0"/>
              <a:t> of locomotion (</a:t>
            </a:r>
            <a:r>
              <a:rPr lang="fr-FR" dirty="0" err="1" smtClean="0"/>
              <a:t>flapping</a:t>
            </a:r>
            <a:r>
              <a:rPr lang="fr-FR" dirty="0" smtClean="0"/>
              <a:t>) </a:t>
            </a:r>
            <a:r>
              <a:rPr lang="fr-FR" dirty="0" err="1" smtClean="0"/>
              <a:t>is</a:t>
            </a:r>
            <a:r>
              <a:rPr lang="fr-FR" dirty="0" smtClean="0"/>
              <a:t> not abrupt. </a:t>
            </a:r>
          </a:p>
          <a:p>
            <a:pPr marL="0" indent="0"/>
            <a:endParaRPr lang="fr-FR" dirty="0" smtClean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39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9115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90" y="1693519"/>
            <a:ext cx="6825600" cy="43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Motivations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4</a:t>
            </a:fld>
            <a:endParaRPr lang="fr-FR" altLang="fr-FR" dirty="0"/>
          </a:p>
        </p:txBody>
      </p:sp>
      <p:sp>
        <p:nvSpPr>
          <p:cNvPr id="8" name="Rectangle 7"/>
          <p:cNvSpPr/>
          <p:nvPr/>
        </p:nvSpPr>
        <p:spPr>
          <a:xfrm>
            <a:off x="2484772" y="1080000"/>
            <a:ext cx="4055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Locomotion of living animals</a:t>
            </a:r>
          </a:p>
        </p:txBody>
      </p:sp>
      <p:sp>
        <p:nvSpPr>
          <p:cNvPr id="15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40847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E2BE0E-0BE1-5741-A38B-7534E9E4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Motivations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856C79A-E89B-C047-91E6-0C62C5888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5</a:t>
            </a:fld>
            <a:endParaRPr lang="fr-FR" altLang="fr-FR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09" y="1969067"/>
            <a:ext cx="2765069" cy="1243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="" xmlns:a16="http://schemas.microsoft.com/office/drawing/2014/main" id="{D23F3E59-BF9B-7C47-8B4D-9451FFE7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565" y="1910594"/>
            <a:ext cx="2136727" cy="1328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51615" y="1271072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Non-reciprocal motion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327054" y="1284720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Reciprocal motion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4624316"/>
            <a:ext cx="85534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2494726" y="3780427"/>
            <a:ext cx="409919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Purcell (1977)</a:t>
            </a:r>
          </a:p>
          <a:p>
            <a:pPr algn="ctr"/>
            <a:endParaRPr lang="fr-FR" sz="1000" dirty="0" smtClean="0"/>
          </a:p>
          <a:p>
            <a:pPr algn="ctr"/>
            <a:r>
              <a:rPr lang="fr-FR" sz="2000" dirty="0" smtClean="0"/>
              <a:t>« </a:t>
            </a:r>
            <a:r>
              <a:rPr lang="fr-FR" sz="2000" b="1" dirty="0" smtClean="0"/>
              <a:t>Life at </a:t>
            </a:r>
            <a:r>
              <a:rPr lang="fr-FR" sz="2000" b="1" dirty="0" err="1" smtClean="0"/>
              <a:t>low</a:t>
            </a:r>
            <a:r>
              <a:rPr lang="fr-FR" sz="2000" b="1" dirty="0" smtClean="0"/>
              <a:t> Reynolds </a:t>
            </a:r>
            <a:r>
              <a:rPr lang="fr-FR" sz="2000" b="1" dirty="0" err="1" smtClean="0"/>
              <a:t>number</a:t>
            </a:r>
            <a:r>
              <a:rPr lang="fr-FR" sz="2000" b="1" dirty="0" smtClean="0"/>
              <a:t> »</a:t>
            </a:r>
            <a:endParaRPr lang="fr-FR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518247" y="3359706"/>
                <a:ext cx="17392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𝑅𝑒</m:t>
                      </m:r>
                      <m:r>
                        <a:rPr lang="fr-FR" b="0" i="1" smtClean="0">
                          <a:latin typeface="Cambria Math"/>
                        </a:rPr>
                        <m:t>&lt;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−</m:t>
                          </m:r>
                          <m:r>
                            <a:rPr lang="fr-FR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247" y="3359706"/>
                <a:ext cx="1739259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806183" y="3332409"/>
                <a:ext cx="156914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𝑅𝑒</m:t>
                      </m:r>
                      <m:r>
                        <a:rPr lang="fr-FR" b="0" i="1" smtClean="0">
                          <a:latin typeface="Cambria Math"/>
                        </a:rPr>
                        <m:t>&gt;</m:t>
                      </m:r>
                      <m:sSup>
                        <m:sSupPr>
                          <m:ctrlPr>
                            <a:rPr lang="fr-FR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fr-FR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fr-FR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fr-FR" b="0" i="1" smtClean="0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6183" y="3332409"/>
                <a:ext cx="1569148" cy="46166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913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631" y="1815622"/>
            <a:ext cx="2188104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E2BE0E-0BE1-5741-A38B-7534E9E4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Motivations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856C79A-E89B-C047-91E6-0C62C5888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6</a:t>
            </a:fld>
            <a:endParaRPr lang="fr-FR" altLang="fr-FR" dirty="0"/>
          </a:p>
        </p:txBody>
      </p:sp>
      <p:sp>
        <p:nvSpPr>
          <p:cNvPr id="13" name="Rectangle 12"/>
          <p:cNvSpPr/>
          <p:nvPr/>
        </p:nvSpPr>
        <p:spPr>
          <a:xfrm>
            <a:off x="314879" y="1489440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Non-reciprocal motion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54862" y="1503088"/>
            <a:ext cx="26516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Reciprocal motion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441281" y="3780427"/>
            <a:ext cx="217880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dirty="0" smtClean="0"/>
              <a:t>Purcell (1977)</a:t>
            </a:r>
          </a:p>
          <a:p>
            <a:pPr algn="ctr"/>
            <a:endParaRPr lang="fr-FR" sz="1000" dirty="0" smtClean="0"/>
          </a:p>
          <a:p>
            <a:pPr algn="ctr"/>
            <a:r>
              <a:rPr lang="fr-FR" sz="2000" b="1" dirty="0" err="1" smtClean="0"/>
              <a:t>Scallop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theorem</a:t>
            </a:r>
            <a:endParaRPr lang="fr-FR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4866886"/>
            <a:ext cx="84582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487606" y="3404039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Propulsion</a:t>
            </a:r>
            <a:endParaRPr lang="fr-FR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601584" y="3354260"/>
            <a:ext cx="1369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Oscillation</a:t>
            </a:r>
            <a:endParaRPr lang="fr-FR" sz="20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6" y="2103755"/>
            <a:ext cx="4188820" cy="134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6245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E2BE0E-0BE1-5741-A38B-7534E9E4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Motivations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856C79A-E89B-C047-91E6-0C62C5888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7</a:t>
            </a:fld>
            <a:endParaRPr lang="fr-FR" altLang="fr-FR" dirty="0"/>
          </a:p>
        </p:txBody>
      </p:sp>
      <p:sp>
        <p:nvSpPr>
          <p:cNvPr id="13" name="Rectangle 12"/>
          <p:cNvSpPr/>
          <p:nvPr/>
        </p:nvSpPr>
        <p:spPr>
          <a:xfrm>
            <a:off x="673469" y="3536023"/>
            <a:ext cx="2082621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Low speed</a:t>
            </a:r>
          </a:p>
          <a:p>
            <a:pPr algn="ctr"/>
            <a:r>
              <a:rPr lang="en-GB" sz="2000" dirty="0" err="1" smtClean="0"/>
              <a:t>Ciliar</a:t>
            </a:r>
            <a:r>
              <a:rPr lang="en-GB" sz="2000" dirty="0" smtClean="0"/>
              <a:t> locomotion</a:t>
            </a:r>
          </a:p>
          <a:p>
            <a:pPr algn="ctr"/>
            <a:r>
              <a:rPr lang="en-GB" sz="2000" dirty="0" smtClean="0"/>
              <a:t> (</a:t>
            </a:r>
            <a:r>
              <a:rPr lang="en-GB" sz="2000" dirty="0" err="1" smtClean="0"/>
              <a:t>gray</a:t>
            </a:r>
            <a:r>
              <a:rPr lang="en-GB" sz="2000" dirty="0" smtClean="0"/>
              <a:t> bands)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122211" y="3563318"/>
            <a:ext cx="2481770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High speed</a:t>
            </a:r>
          </a:p>
          <a:p>
            <a:pPr algn="ctr"/>
            <a:r>
              <a:rPr lang="en-GB" sz="2000" dirty="0" smtClean="0"/>
              <a:t>Flapping locomotion</a:t>
            </a:r>
          </a:p>
          <a:p>
            <a:pPr algn="ctr"/>
            <a:r>
              <a:rPr lang="en-GB" sz="2000" dirty="0"/>
              <a:t>(</a:t>
            </a:r>
            <a:r>
              <a:rPr lang="en-GB" sz="2000" dirty="0" smtClean="0"/>
              <a:t>wings)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731" y="3125718"/>
            <a:ext cx="2374840" cy="1618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86550" y="1261889"/>
            <a:ext cx="8257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Transition between non-reciprocal and reciprocal motions ?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oneTexte 2"/>
              <p:cNvSpPr txBox="1"/>
              <p:nvPr/>
            </p:nvSpPr>
            <p:spPr>
              <a:xfrm>
                <a:off x="2950413" y="2300778"/>
                <a:ext cx="3109056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000" dirty="0" smtClean="0"/>
                  <a:t>Clione </a:t>
                </a:r>
                <a:r>
                  <a:rPr lang="fr-FR" sz="2000" dirty="0" err="1" smtClean="0"/>
                  <a:t>Antartica</a:t>
                </a:r>
                <a:r>
                  <a:rPr lang="fr-FR" sz="2000" dirty="0" smtClean="0"/>
                  <a:t> (</a:t>
                </a:r>
                <a14:m>
                  <m:oMath xmlns:m="http://schemas.openxmlformats.org/officeDocument/2006/math">
                    <m:r>
                      <a:rPr lang="fr-FR" sz="2000" b="0" i="1" smtClean="0">
                        <a:latin typeface="Cambria Math"/>
                      </a:rPr>
                      <m:t>∼5 </m:t>
                    </m:r>
                    <m:r>
                      <a:rPr lang="fr-FR" sz="2000" b="0" i="1" smtClean="0">
                        <a:latin typeface="Cambria Math"/>
                      </a:rPr>
                      <m:t>𝑚𝑚</m:t>
                    </m:r>
                  </m:oMath>
                </a14:m>
                <a:r>
                  <a:rPr lang="fr-FR" sz="2000" dirty="0" smtClean="0"/>
                  <a:t>)</a:t>
                </a:r>
                <a:endParaRPr lang="fr-FR" sz="2000" dirty="0"/>
              </a:p>
            </p:txBody>
          </p:sp>
        </mc:Choice>
        <mc:Fallback xmlns="">
          <p:sp>
            <p:nvSpPr>
              <p:cNvPr id="3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0413" y="2300778"/>
                <a:ext cx="3109056" cy="400110"/>
              </a:xfrm>
              <a:prstGeom prst="rect">
                <a:avLst/>
              </a:prstGeom>
              <a:blipFill rotWithShape="1">
                <a:blip r:embed="rId4"/>
                <a:stretch>
                  <a:fillRect l="-2157" t="-6061" r="-980" b="-27273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ZoneTexte 17"/>
          <p:cNvSpPr txBox="1"/>
          <p:nvPr/>
        </p:nvSpPr>
        <p:spPr>
          <a:xfrm>
            <a:off x="3003350" y="4844300"/>
            <a:ext cx="2877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800" i="1" dirty="0" err="1" smtClean="0"/>
              <a:t>Childress</a:t>
            </a:r>
            <a:r>
              <a:rPr lang="fr-FR" sz="1800" i="1" dirty="0" smtClean="0"/>
              <a:t> &amp; Dudley (2004)</a:t>
            </a:r>
            <a:endParaRPr lang="fr-FR" sz="1800" i="1" dirty="0"/>
          </a:p>
        </p:txBody>
      </p:sp>
      <p:sp>
        <p:nvSpPr>
          <p:cNvPr id="19" name="Rectangle 18"/>
          <p:cNvSpPr/>
          <p:nvPr/>
        </p:nvSpPr>
        <p:spPr>
          <a:xfrm>
            <a:off x="1281900" y="5586239"/>
            <a:ext cx="64299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Is this transition related to a flow bifurcation ? </a:t>
            </a:r>
          </a:p>
        </p:txBody>
      </p:sp>
    </p:spTree>
    <p:extLst>
      <p:ext uri="{BB962C8B-B14F-4D97-AF65-F5344CB8AC3E}">
        <p14:creationId xmlns:p14="http://schemas.microsoft.com/office/powerpoint/2010/main" val="118021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7467" y="2509977"/>
            <a:ext cx="306705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E2BE0E-0BE1-5741-A38B-7534E9E4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Self-propulsion of a </a:t>
            </a:r>
            <a:r>
              <a:rPr lang="en-GB" dirty="0" err="1" smtClean="0"/>
              <a:t>symetric</a:t>
            </a:r>
            <a:r>
              <a:rPr lang="en-GB" dirty="0"/>
              <a:t> </a:t>
            </a:r>
            <a:r>
              <a:rPr lang="en-GB" dirty="0" smtClean="0"/>
              <a:t>flapping wing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856C79A-E89B-C047-91E6-0C62C5888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8</a:t>
            </a:fld>
            <a:endParaRPr lang="fr-FR" altLang="fr-FR" dirty="0"/>
          </a:p>
        </p:txBody>
      </p:sp>
      <p:sp>
        <p:nvSpPr>
          <p:cNvPr id="14" name="Rectangle 13"/>
          <p:cNvSpPr/>
          <p:nvPr/>
        </p:nvSpPr>
        <p:spPr>
          <a:xfrm>
            <a:off x="849678" y="1022115"/>
            <a:ext cx="7152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Symmetric-wing flapping vertically (quiescent fluid) 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89" y="2677489"/>
            <a:ext cx="3288814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3108949" y="2374279"/>
            <a:ext cx="2674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Vandenberghe</a:t>
            </a:r>
            <a:r>
              <a:rPr lang="fr-FR" sz="1600" i="1" dirty="0" smtClean="0"/>
              <a:t> et al. (2006)</a:t>
            </a:r>
            <a:endParaRPr lang="fr-FR" sz="1600" i="1" dirty="0"/>
          </a:p>
        </p:txBody>
      </p:sp>
      <p:sp>
        <p:nvSpPr>
          <p:cNvPr id="20" name="Rectangle 19"/>
          <p:cNvSpPr/>
          <p:nvPr/>
        </p:nvSpPr>
        <p:spPr>
          <a:xfrm>
            <a:off x="3439591" y="3218567"/>
            <a:ext cx="20810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/>
              <a:t>Forced heaving</a:t>
            </a:r>
          </a:p>
          <a:p>
            <a:pPr algn="ctr"/>
            <a:r>
              <a:rPr lang="en-GB" sz="2000" b="1" dirty="0"/>
              <a:t>F</a:t>
            </a:r>
            <a:r>
              <a:rPr lang="en-GB" sz="2000" b="1" dirty="0" smtClean="0"/>
              <a:t>ree  rotation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449628" y="4889265"/>
                <a:ext cx="8055667" cy="62767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dirty="0" smtClean="0"/>
                  <a:t>Self-rotation above a critical “Reynolds number” </a:t>
                </a:r>
                <a14:m>
                  <m:oMath xmlns:m="http://schemas.openxmlformats.org/officeDocument/2006/math">
                    <m:r>
                      <a:rPr lang="fr-FR" b="0" i="1" smtClean="0">
                        <a:latin typeface="Cambria Math"/>
                      </a:rPr>
                      <m:t>𝑅</m:t>
                    </m:r>
                    <m:sSub>
                      <m:sSubPr>
                        <m:ctrlPr>
                          <a:rPr lang="fr-F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fr-FR" b="0" i="1" smtClean="0">
                            <a:latin typeface="Cambria Math"/>
                          </a:rPr>
                          <m:t>𝑒</m:t>
                        </m:r>
                      </m:e>
                      <m:sub>
                        <m:r>
                          <a:rPr lang="fr-FR" b="0" i="1" smtClean="0">
                            <a:latin typeface="Cambria Math"/>
                          </a:rPr>
                          <m:t>𝑓</m:t>
                        </m:r>
                      </m:sub>
                    </m:sSub>
                    <m:r>
                      <a:rPr lang="fr-FR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fr-F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fr-FR" b="0" i="1" smtClean="0">
                            <a:latin typeface="Cambria Math"/>
                          </a:rPr>
                          <m:t>𝑎𝑓𝑐</m:t>
                        </m:r>
                      </m:num>
                      <m:den>
                        <m:r>
                          <a:rPr lang="fr-FR" b="0" i="1" smtClean="0">
                            <a:latin typeface="Cambria Math"/>
                          </a:rPr>
                          <m:t>𝜈</m:t>
                        </m:r>
                      </m:den>
                    </m:f>
                  </m:oMath>
                </a14:m>
                <a:endParaRPr lang="en-GB" dirty="0" smtClean="0"/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628" y="4889265"/>
                <a:ext cx="8055667" cy="627672"/>
              </a:xfrm>
              <a:prstGeom prst="rect">
                <a:avLst/>
              </a:prstGeom>
              <a:blipFill rotWithShape="1">
                <a:blip r:embed="rId5"/>
                <a:stretch>
                  <a:fillRect l="-1211" b="-873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269028" y="5575065"/>
            <a:ext cx="24537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Hysteresis effect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33120" y="1702743"/>
            <a:ext cx="37641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Experimental investigation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5733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5E2BE0E-0BE1-5741-A38B-7534E9E44A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Self-propulsion of a symmetric flapping wing</a:t>
            </a:r>
            <a:endParaRPr lang="en-GB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="" xmlns:a16="http://schemas.microsoft.com/office/drawing/2014/main" id="{8856C79A-E89B-C047-91E6-0C62C5888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38F80-5FDB-CC49-9A09-EA3DC78F83E1}" type="slidenum">
              <a:rPr lang="fr-FR" altLang="fr-FR" smtClean="0"/>
              <a:pPr>
                <a:defRPr/>
              </a:pPr>
              <a:t>9</a:t>
            </a:fld>
            <a:endParaRPr lang="fr-FR" altLang="fr-FR" dirty="0"/>
          </a:p>
        </p:txBody>
      </p:sp>
      <p:sp>
        <p:nvSpPr>
          <p:cNvPr id="14" name="Rectangle 13"/>
          <p:cNvSpPr/>
          <p:nvPr/>
        </p:nvSpPr>
        <p:spPr>
          <a:xfrm>
            <a:off x="849678" y="1022115"/>
            <a:ext cx="71529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Symmetric-wing flapping vertically (quiescent fluid) </a:t>
            </a:r>
          </a:p>
        </p:txBody>
      </p:sp>
      <p:sp>
        <p:nvSpPr>
          <p:cNvPr id="16" name="Espaço Reservado para Rodapé 4">
            <a:extLst>
              <a:ext uri="{FF2B5EF4-FFF2-40B4-BE49-F238E27FC236}">
                <a16:creationId xmlns="" xmlns:a16="http://schemas.microsoft.com/office/drawing/2014/main" id="{291C6AD8-CBC6-3047-A89D-7A9A5854A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85800" y="6424613"/>
            <a:ext cx="5810250" cy="414337"/>
          </a:xfrm>
        </p:spPr>
        <p:txBody>
          <a:bodyPr/>
          <a:lstStyle/>
          <a:p>
            <a:pPr>
              <a:defRPr/>
            </a:pPr>
            <a:r>
              <a:rPr lang="fr" altLang="fr-FR" dirty="0"/>
              <a:t>O</a:t>
            </a:r>
            <a:r>
              <a:rPr lang="fr" altLang="fr-FR" dirty="0" smtClean="0"/>
              <a:t>. Marquet  – Bifurcations of periodic flows around falpping bodies</a:t>
            </a:r>
            <a:endParaRPr lang="fr-FR" altLang="fr-FR" dirty="0"/>
          </a:p>
        </p:txBody>
      </p:sp>
      <p:sp>
        <p:nvSpPr>
          <p:cNvPr id="20" name="Rectangle 19"/>
          <p:cNvSpPr/>
          <p:nvPr/>
        </p:nvSpPr>
        <p:spPr>
          <a:xfrm>
            <a:off x="2571465" y="3218567"/>
            <a:ext cx="301717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 smtClean="0"/>
              <a:t>Forced heaving</a:t>
            </a:r>
          </a:p>
          <a:p>
            <a:pPr algn="ctr"/>
            <a:r>
              <a:rPr lang="en-GB" sz="2000" b="1" dirty="0"/>
              <a:t>F</a:t>
            </a:r>
            <a:r>
              <a:rPr lang="en-GB" sz="2000" b="1" dirty="0" smtClean="0"/>
              <a:t>ree  horizontal motion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15251" y="1702743"/>
            <a:ext cx="31999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dirty="0" smtClean="0"/>
              <a:t>Numerical simulations</a:t>
            </a:r>
            <a:endParaRPr lang="en-GB" dirty="0"/>
          </a:p>
        </p:txBody>
      </p:sp>
      <p:sp>
        <p:nvSpPr>
          <p:cNvPr id="13" name="ZoneTexte 12"/>
          <p:cNvSpPr txBox="1"/>
          <p:nvPr/>
        </p:nvSpPr>
        <p:spPr>
          <a:xfrm>
            <a:off x="1580345" y="2290011"/>
            <a:ext cx="58192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i="1" dirty="0" err="1" smtClean="0"/>
              <a:t>Alben</a:t>
            </a:r>
            <a:r>
              <a:rPr lang="fr-FR" sz="1600" i="1" dirty="0" smtClean="0"/>
              <a:t> &amp; Shelley (2005), Lu &amp; Liao (2006), Zhang et al. (2010) </a:t>
            </a:r>
            <a:endParaRPr lang="fr-FR" sz="1600" i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77" y="2855478"/>
            <a:ext cx="2028825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349534"/>
            <a:ext cx="50577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 bwMode="auto">
          <a:xfrm>
            <a:off x="457200" y="2855478"/>
            <a:ext cx="0" cy="2916672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97421" y="5840831"/>
                <a:ext cx="752257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i="1">
                          <a:latin typeface="Cambria Math"/>
                        </a:rPr>
                        <m:t>𝑅</m:t>
                      </m:r>
                      <m:sSub>
                        <m:sSubPr>
                          <m:ctrlPr>
                            <a:rPr lang="fr-F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fr-FR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fr-FR" i="1">
                              <a:latin typeface="Cambria Math"/>
                            </a:rPr>
                            <m:t>𝑓</m:t>
                          </m:r>
                        </m:sub>
                      </m:sSub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21" y="5840831"/>
                <a:ext cx="752257" cy="491288"/>
              </a:xfrm>
              <a:prstGeom prst="rect">
                <a:avLst/>
              </a:prstGeom>
              <a:blipFill rotWithShape="1"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988" y="3505200"/>
            <a:ext cx="3228975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2266950" y="5800725"/>
            <a:ext cx="5934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Oscillating</a:t>
            </a:r>
            <a:r>
              <a:rPr lang="fr-FR" dirty="0" smtClean="0"/>
              <a:t> states </a:t>
            </a:r>
            <a:r>
              <a:rPr lang="fr-FR" dirty="0" err="1" smtClean="0"/>
              <a:t>found</a:t>
            </a:r>
            <a:r>
              <a:rPr lang="fr-FR" dirty="0" smtClean="0"/>
              <a:t> at </a:t>
            </a:r>
            <a:r>
              <a:rPr lang="fr-FR" dirty="0" err="1" smtClean="0"/>
              <a:t>low</a:t>
            </a:r>
            <a:r>
              <a:rPr lang="fr-FR" dirty="0" smtClean="0"/>
              <a:t> mass ratio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1394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N-F178-2(PresentationJDD)">
  <a:themeElements>
    <a:clrScheme name="Élémentaire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  <a:effectLst/>
      </a:spPr>
      <a:bodyPr/>
      <a:lstStyle>
        <a:defPPr>
          <a:defRPr/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rgbClr val="000000">
                    <a:alpha val="74998"/>
                  </a:srgbClr>
                </a:outerShdw>
              </a:effectLst>
            </a14:hiddenEffects>
          </a:ext>
        </a:extLst>
      </a:spPr>
      <a:bodyPr/>
      <a:lstStyle/>
    </a:lnDef>
  </a:objectDefaults>
  <a:extraClrSchemeLst>
    <a:extraClrScheme>
      <a:clrScheme name="Nouvelle pré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é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é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96401</TotalTime>
  <Words>2215</Words>
  <Application>Microsoft Office PowerPoint</Application>
  <PresentationFormat>Personnalisé</PresentationFormat>
  <Paragraphs>335</Paragraphs>
  <Slides>39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0" baseType="lpstr">
      <vt:lpstr>GEN-F178-2(PresentationJDD)</vt:lpstr>
      <vt:lpstr>Présentation PowerPoint</vt:lpstr>
      <vt:lpstr>Motivations</vt:lpstr>
      <vt:lpstr>Motivations</vt:lpstr>
      <vt:lpstr>Motivations</vt:lpstr>
      <vt:lpstr>Motivations</vt:lpstr>
      <vt:lpstr>Motivations</vt:lpstr>
      <vt:lpstr>Motivations</vt:lpstr>
      <vt:lpstr>Self-propulsion of a symetric flapping wing</vt:lpstr>
      <vt:lpstr>Self-propulsion of a symmetric flapping wing</vt:lpstr>
      <vt:lpstr>Deviation of the (self-)propelled wakes </vt:lpstr>
      <vt:lpstr>Présentation PowerPoint</vt:lpstr>
      <vt:lpstr>Configuration and non-dimensional parameters</vt:lpstr>
      <vt:lpstr>Spatio-temporal symmetry</vt:lpstr>
      <vt:lpstr>Spatio-temporal symmetry</vt:lpstr>
      <vt:lpstr>Decomposition-based method</vt:lpstr>
      <vt:lpstr>Decomposition-based method</vt:lpstr>
      <vt:lpstr>Extraction-based method</vt:lpstr>
      <vt:lpstr>Results for the decomposition-based method</vt:lpstr>
      <vt:lpstr>Floquet analysis of the stabilized periodic solution</vt:lpstr>
      <vt:lpstr>Floquet analysis of the stabilized periodic solution</vt:lpstr>
      <vt:lpstr>Floquet analysis of the stabilized periodic solution</vt:lpstr>
      <vt:lpstr>Floquet analysis of the stabilized periodic solution</vt:lpstr>
      <vt:lpstr>Non-linear effect</vt:lpstr>
      <vt:lpstr>3D effects </vt:lpstr>
      <vt:lpstr>Présentation PowerPoint</vt:lpstr>
      <vt:lpstr>Configuration and non-dimensional parameters</vt:lpstr>
      <vt:lpstr>Non-dimensional governing equations</vt:lpstr>
      <vt:lpstr>Three regimes of solutions for β&lt;20</vt:lpstr>
      <vt:lpstr>Propulsive regime</vt:lpstr>
      <vt:lpstr>Back and forth regime</vt:lpstr>
      <vt:lpstr>Summary of non-linear results</vt:lpstr>
      <vt:lpstr>Linear analysis of the periodic and symmetric solution</vt:lpstr>
      <vt:lpstr>Linear analysis of the periodic and symmetric solution</vt:lpstr>
      <vt:lpstr>Linear analysis of the periodic and symmetric solution</vt:lpstr>
      <vt:lpstr>Linear analysis of the periodic and symmetric solution</vt:lpstr>
      <vt:lpstr>Linear analysis of the periodic and symmetric solution</vt:lpstr>
      <vt:lpstr>Linear analysis of the periodic and symmetric solution</vt:lpstr>
      <vt:lpstr>Prediction of thresholds</vt:lpstr>
      <vt:lpstr>Summary</vt:lpstr>
    </vt:vector>
  </TitlesOfParts>
  <Company>ONERA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</dc:title>
  <dc:creator>Cochon Jean-Lou</dc:creator>
  <cp:lastModifiedBy>Marquet Olivier</cp:lastModifiedBy>
  <cp:revision>1342</cp:revision>
  <cp:lastPrinted>2019-07-15T21:56:47Z</cp:lastPrinted>
  <dcterms:created xsi:type="dcterms:W3CDTF">2017-10-18T12:32:06Z</dcterms:created>
  <dcterms:modified xsi:type="dcterms:W3CDTF">2020-03-09T21:36:52Z</dcterms:modified>
</cp:coreProperties>
</file>